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6"/>
  </p:sldMasterIdLst>
  <p:notesMasterIdLst>
    <p:notesMasterId r:id="rId19"/>
  </p:notesMasterIdLst>
  <p:handoutMasterIdLst>
    <p:handoutMasterId r:id="rId20"/>
  </p:handoutMasterIdLst>
  <p:sldIdLst>
    <p:sldId id="751" r:id="rId7"/>
    <p:sldId id="736" r:id="rId8"/>
    <p:sldId id="737" r:id="rId9"/>
    <p:sldId id="742" r:id="rId10"/>
    <p:sldId id="747" r:id="rId11"/>
    <p:sldId id="741" r:id="rId12"/>
    <p:sldId id="761" r:id="rId13"/>
    <p:sldId id="745" r:id="rId14"/>
    <p:sldId id="758" r:id="rId15"/>
    <p:sldId id="759" r:id="rId16"/>
    <p:sldId id="757" r:id="rId17"/>
    <p:sldId id="738" r:id="rId18"/>
  </p:sldIdLst>
  <p:sldSz cx="12192000" cy="6858000"/>
  <p:notesSz cx="6797675" cy="9928225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6F55AF-A2AE-4C08-8483-CE1E13F97491}">
          <p14:sldIdLst>
            <p14:sldId id="751"/>
            <p14:sldId id="736"/>
            <p14:sldId id="737"/>
            <p14:sldId id="742"/>
            <p14:sldId id="747"/>
            <p14:sldId id="741"/>
          </p14:sldIdLst>
        </p14:section>
        <p14:section name="Раздел без заголовка" id="{74039792-A944-4E76-868E-E871545A395A}">
          <p14:sldIdLst>
            <p14:sldId id="761"/>
            <p14:sldId id="745"/>
            <p14:sldId id="758"/>
            <p14:sldId id="759"/>
            <p14:sldId id="757"/>
            <p14:sldId id="73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литер Татьяна Юрьевна" initials="ШТ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FFFCC"/>
    <a:srgbClr val="008E22"/>
    <a:srgbClr val="797600"/>
    <a:srgbClr val="BFBD00"/>
    <a:srgbClr val="004A12"/>
    <a:srgbClr val="00D633"/>
    <a:srgbClr val="93FFAD"/>
    <a:srgbClr val="00BC2D"/>
    <a:srgbClr val="00B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625" autoAdjust="0"/>
  </p:normalViewPr>
  <p:slideViewPr>
    <p:cSldViewPr snapToGrid="0" showGuides="1">
      <p:cViewPr>
        <p:scale>
          <a:sx n="75" d="100"/>
          <a:sy n="75" d="100"/>
        </p:scale>
        <p:origin x="-432" y="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6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7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702838063439065E-2"/>
          <c:y val="0.141602634467618"/>
          <c:w val="0.88021702838063443"/>
          <c:h val="0.7167947310647639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570951585976628"/>
                  <c:y val="2.1953896816684962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209-4DAD-8964-50544C69E9E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48831385642737896"/>
                  <c:y val="2.1953896816684962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09-4DAD-8964-50544C69E9E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84.2</c:v>
                </c:pt>
                <c:pt idx="1">
                  <c:v>170.98699999999999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09-4DAD-8964-50544C69E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11639808"/>
        <c:axId val="411641344"/>
      </c:barChart>
      <c:catAx>
        <c:axId val="41163980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11641344"/>
        <c:crosses val="min"/>
        <c:auto val="0"/>
        <c:lblAlgn val="ctr"/>
        <c:lblOffset val="100"/>
        <c:noMultiLvlLbl val="0"/>
      </c:catAx>
      <c:valAx>
        <c:axId val="411641344"/>
        <c:scaling>
          <c:orientation val="minMax"/>
          <c:max val="170.98699999999999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116398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71062271062272E-2"/>
          <c:y val="0.23626373626373626"/>
          <c:w val="0.74139194139194142"/>
          <c:h val="0.5274725274725274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5567765567765567"/>
                  <c:y val="3.663003663003663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046-4936-96C0-6384BDB6274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44.72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46-4936-96C0-6384BDB62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12891776"/>
        <c:axId val="412897664"/>
      </c:barChart>
      <c:catAx>
        <c:axId val="41289177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12897664"/>
        <c:crosses val="min"/>
        <c:auto val="0"/>
        <c:lblAlgn val="ctr"/>
        <c:lblOffset val="100"/>
        <c:noMultiLvlLbl val="0"/>
      </c:catAx>
      <c:valAx>
        <c:axId val="412897664"/>
        <c:scaling>
          <c:orientation val="minMax"/>
          <c:max val="44.7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1289177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49329758713138"/>
          <c:y val="0.22872340425531915"/>
          <c:w val="0.46327077747989276"/>
          <c:h val="0.5425531914893616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808080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32064343163538872"/>
                  <c:y val="3.5460992907801418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C41-4121-BED2-4D0E928C94E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3823.5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41-4121-BED2-4D0E928C9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12816896"/>
        <c:axId val="412818432"/>
      </c:barChart>
      <c:catAx>
        <c:axId val="41281689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12818432"/>
        <c:crosses val="min"/>
        <c:auto val="0"/>
        <c:lblAlgn val="ctr"/>
        <c:lblOffset val="100"/>
        <c:noMultiLvlLbl val="0"/>
      </c:catAx>
      <c:valAx>
        <c:axId val="412818432"/>
        <c:scaling>
          <c:orientation val="minMax"/>
          <c:max val="3823.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128168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0804289544236"/>
          <c:y val="0.23201438848920863"/>
          <c:w val="0.26809651474530832"/>
          <c:h val="0.5359712230215827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230563002680965"/>
                  <c:y val="3.5971223021582736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8D2-491E-AAA2-69C629ADCC1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1882.8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D2-491E-AAA2-69C629ADC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11075712"/>
        <c:axId val="407770624"/>
      </c:barChart>
      <c:catAx>
        <c:axId val="41107571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07770624"/>
        <c:crosses val="min"/>
        <c:auto val="0"/>
        <c:lblAlgn val="ctr"/>
        <c:lblOffset val="100"/>
        <c:noMultiLvlLbl val="0"/>
      </c:catAx>
      <c:valAx>
        <c:axId val="407770624"/>
        <c:scaling>
          <c:orientation val="minMax"/>
          <c:max val="1882.8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1107571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1627486437613E-2"/>
          <c:y val="0.2179054054054054"/>
          <c:w val="0.8309222423146474"/>
          <c:h val="0.5641891891891891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7468354430379744"/>
                  <c:y val="3.378378378378378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9D2-44DC-ABDB-976D6F3973D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86.787000000000006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D2-44DC-ABDB-976D6F397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08554880"/>
        <c:axId val="408602112"/>
      </c:barChart>
      <c:catAx>
        <c:axId val="40855488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08602112"/>
        <c:crosses val="min"/>
        <c:auto val="0"/>
        <c:lblAlgn val="ctr"/>
        <c:lblOffset val="100"/>
        <c:noMultiLvlLbl val="0"/>
      </c:catAx>
      <c:valAx>
        <c:axId val="408602112"/>
        <c:scaling>
          <c:orientation val="minMax"/>
          <c:max val="86.787000000000006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085548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82774049217001E-2"/>
          <c:y val="2.9082774049217001E-2"/>
          <c:w val="0.94183445190156601"/>
          <c:h val="0.94183445190156601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80808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D4F-4FEE-B23F-0B51B9133114}"/>
              </c:ext>
            </c:extLst>
          </c:dPt>
          <c:dPt>
            <c:idx val="1"/>
            <c:bubble3D val="0"/>
            <c:spPr>
              <a:solidFill>
                <a:srgbClr val="96969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4F-4FEE-B23F-0B51B9133114}"/>
              </c:ext>
            </c:extLst>
          </c:dPt>
          <c:dPt>
            <c:idx val="2"/>
            <c:bubble3D val="0"/>
            <c:spPr>
              <a:solidFill>
                <a:srgbClr val="C0C0C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D4F-4FEE-B23F-0B51B9133114}"/>
              </c:ext>
            </c:extLst>
          </c:dPt>
          <c:dPt>
            <c:idx val="3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4F-4FEE-B23F-0B51B9133114}"/>
              </c:ext>
            </c:extLst>
          </c:dPt>
          <c:dPt>
            <c:idx val="4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D4F-4FEE-B23F-0B51B9133114}"/>
              </c:ext>
            </c:extLst>
          </c:dPt>
          <c:dPt>
            <c:idx val="5"/>
            <c:bubble3D val="0"/>
            <c:spPr>
              <a:solidFill>
                <a:srgbClr val="DFE5E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4F-4FEE-B23F-0B51B9133114}"/>
              </c:ext>
            </c:extLst>
          </c:dPt>
          <c:val>
            <c:numRef>
              <c:f>Sheet1!$A$1:$A$6</c:f>
              <c:numCache>
                <c:formatCode>General</c:formatCode>
                <c:ptCount val="6"/>
                <c:pt idx="0">
                  <c:v>58.436940966010731</c:v>
                </c:pt>
                <c:pt idx="1">
                  <c:v>6.491502683363148</c:v>
                </c:pt>
                <c:pt idx="2">
                  <c:v>2.9405187835420392</c:v>
                </c:pt>
                <c:pt idx="3">
                  <c:v>24.745080500894453</c:v>
                </c:pt>
                <c:pt idx="4">
                  <c:v>7.1399821109123431</c:v>
                </c:pt>
                <c:pt idx="5">
                  <c:v>0.24597495527728086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D4F-4FEE-B23F-0B51B9133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4622030237581E-2"/>
          <c:y val="0.18235294117647058"/>
          <c:w val="0.95507559395248376"/>
          <c:h val="0.6911764705882352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0196078431372551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42D-4DAF-924B-1BC1293B9E5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"/>
                  <c:y val="-0.3921568627450980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42D-4DAF-924B-1BC1293B9E5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0"/>
                  <c:y val="-0.3872549019607843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42D-4DAF-924B-1BC1293B9E5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1882.82</c:v>
                </c:pt>
                <c:pt idx="1">
                  <c:v>1832.67</c:v>
                </c:pt>
                <c:pt idx="2">
                  <c:v>1804.81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2D-4DAF-924B-1BC1293B9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42830720"/>
        <c:axId val="242832512"/>
      </c:barChart>
      <c:catAx>
        <c:axId val="2428307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42832512"/>
        <c:crosses val="min"/>
        <c:auto val="0"/>
        <c:lblAlgn val="ctr"/>
        <c:lblOffset val="100"/>
        <c:noMultiLvlLbl val="0"/>
      </c:catAx>
      <c:valAx>
        <c:axId val="242832512"/>
        <c:scaling>
          <c:orientation val="minMax"/>
          <c:max val="1882.8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428307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52057167605024E-2"/>
          <c:y val="0.17222222222222222"/>
          <c:w val="0.95495885664789948"/>
          <c:h val="0.7083333333333333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0740740740740738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00E-48AF-AF57-6324E7B731C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"/>
                  <c:y val="-0.3759259259259259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00E-48AF-AF57-6324E7B731C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0"/>
                  <c:y val="-0.35648148148148145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00E-48AF-AF57-6324E7B731C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29.38</c:v>
                </c:pt>
                <c:pt idx="1">
                  <c:v>26.803000000000001</c:v>
                </c:pt>
                <c:pt idx="2">
                  <c:v>25.144770000000001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00E-48AF-AF57-6324E7B73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42873472"/>
        <c:axId val="242875008"/>
      </c:barChart>
      <c:catAx>
        <c:axId val="2428734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42875008"/>
        <c:crosses val="min"/>
        <c:auto val="0"/>
        <c:lblAlgn val="ctr"/>
        <c:lblOffset val="100"/>
        <c:noMultiLvlLbl val="0"/>
      </c:catAx>
      <c:valAx>
        <c:axId val="242875008"/>
        <c:scaling>
          <c:orientation val="minMax"/>
          <c:max val="29.3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4287347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F120042-DE19-4A60-A65E-D372A0AD7D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5D589F5-B5B1-4C39-AF4D-B7FD66FF2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F38C-7FED-4B93-A934-AE2D2B1F54F8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E87EA78-F1EE-447D-BF02-8591EAF592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8B45A96-9915-40E5-8CA7-93EBEEC71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1E4C-C986-4718-9D9E-614AF5FF5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9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F4B1-53BF-4CEB-935B-B85CBB7C7FF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5938-7C47-44BA-8EE7-44C4AA1CF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5.xml"/><Relationship Id="rId7" Type="http://schemas.openxmlformats.org/officeDocument/2006/relationships/image" Target="../media/image11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4006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6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48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264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5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68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6781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914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4754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7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1982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3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659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0355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0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28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1384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7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88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25438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387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5437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9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68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2678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3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5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5707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3D65E33-BA15-4EA9-8902-2CCA09C138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999" y="0"/>
            <a:ext cx="6350001" cy="6858000"/>
          </a:xfrm>
          <a:prstGeom prst="rect">
            <a:avLst/>
          </a:prstGeom>
        </p:spPr>
      </p:pic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3748905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4728392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accent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BF148AC-0540-4140-826E-D8A069924931}"/>
              </a:ext>
            </a:extLst>
          </p:cNvPr>
          <p:cNvSpPr/>
          <p:nvPr userDrawn="1"/>
        </p:nvSpPr>
        <p:spPr>
          <a:xfrm>
            <a:off x="7172961" y="0"/>
            <a:ext cx="501904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8000"/>
                </a:srgbClr>
              </a:gs>
              <a:gs pos="50000">
                <a:srgbClr val="000000">
                  <a:alpha val="0"/>
                </a:srgbClr>
              </a:gs>
            </a:gsLst>
            <a:lin ang="81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55" b="21818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821E6D0C-E0F7-4B7E-AD91-5196AA0965F0}"/>
              </a:ext>
            </a:extLst>
          </p:cNvPr>
          <p:cNvGrpSpPr/>
          <p:nvPr userDrawn="1"/>
        </p:nvGrpSpPr>
        <p:grpSpPr>
          <a:xfrm>
            <a:off x="4331846" y="-1"/>
            <a:ext cx="2736445" cy="6856917"/>
            <a:chOff x="-3717926" y="327025"/>
            <a:chExt cx="2473326" cy="6197600"/>
          </a:xfrm>
        </p:grpSpPr>
        <p:sp>
          <p:nvSpPr>
            <p:cNvPr id="46" name="Freeform 87">
              <a:extLst>
                <a:ext uri="{FF2B5EF4-FFF2-40B4-BE49-F238E27FC236}">
                  <a16:creationId xmlns="" xmlns:a16="http://schemas.microsoft.com/office/drawing/2014/main" id="{632CCA2A-EBAF-44BB-A7BA-CA3CE4416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430588" y="327025"/>
              <a:ext cx="1905001" cy="6197600"/>
            </a:xfrm>
            <a:custGeom>
              <a:avLst/>
              <a:gdLst>
                <a:gd name="T0" fmla="*/ 503 w 503"/>
                <a:gd name="T1" fmla="*/ 1644 h 1644"/>
                <a:gd name="T2" fmla="*/ 486 w 50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3" h="1644">
                  <a:moveTo>
                    <a:pt x="503" y="1644"/>
                  </a:moveTo>
                  <a:cubicBezTo>
                    <a:pt x="0" y="1088"/>
                    <a:pt x="382" y="212"/>
                    <a:pt x="48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">
              <a:extLst>
                <a:ext uri="{FF2B5EF4-FFF2-40B4-BE49-F238E27FC236}">
                  <a16:creationId xmlns="" xmlns:a16="http://schemas.microsoft.com/office/drawing/2014/main" id="{C6A5B35F-C721-406C-8B76-04524C0BD2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532188" y="327025"/>
              <a:ext cx="2074863" cy="6197600"/>
            </a:xfrm>
            <a:custGeom>
              <a:avLst/>
              <a:gdLst>
                <a:gd name="T0" fmla="*/ 548 w 548"/>
                <a:gd name="T1" fmla="*/ 1644 h 1644"/>
                <a:gd name="T2" fmla="*/ 430 w 548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8" h="1644">
                  <a:moveTo>
                    <a:pt x="548" y="1644"/>
                  </a:moveTo>
                  <a:cubicBezTo>
                    <a:pt x="0" y="1128"/>
                    <a:pt x="324" y="247"/>
                    <a:pt x="430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9">
              <a:extLst>
                <a:ext uri="{FF2B5EF4-FFF2-40B4-BE49-F238E27FC236}">
                  <a16:creationId xmlns="" xmlns:a16="http://schemas.microsoft.com/office/drawing/2014/main" id="{2C89EF69-27F0-4118-AD8B-9353B7E3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627438" y="327025"/>
              <a:ext cx="2254251" cy="6197600"/>
            </a:xfrm>
            <a:custGeom>
              <a:avLst/>
              <a:gdLst>
                <a:gd name="T0" fmla="*/ 595 w 595"/>
                <a:gd name="T1" fmla="*/ 1644 h 1644"/>
                <a:gd name="T2" fmla="*/ 372 w 595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5" h="1644">
                  <a:moveTo>
                    <a:pt x="595" y="1644"/>
                  </a:moveTo>
                  <a:cubicBezTo>
                    <a:pt x="0" y="1169"/>
                    <a:pt x="268" y="279"/>
                    <a:pt x="372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0">
              <a:extLst>
                <a:ext uri="{FF2B5EF4-FFF2-40B4-BE49-F238E27FC236}">
                  <a16:creationId xmlns="" xmlns:a16="http://schemas.microsoft.com/office/drawing/2014/main" id="{3A98A419-73B4-4548-97B3-E19118E86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717926" y="327025"/>
              <a:ext cx="2473326" cy="6197600"/>
            </a:xfrm>
            <a:custGeom>
              <a:avLst/>
              <a:gdLst>
                <a:gd name="T0" fmla="*/ 653 w 653"/>
                <a:gd name="T1" fmla="*/ 1644 h 1644"/>
                <a:gd name="T2" fmla="*/ 317 w 65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3" h="1644">
                  <a:moveTo>
                    <a:pt x="653" y="1644"/>
                  </a:moveTo>
                  <a:cubicBezTo>
                    <a:pt x="0" y="1212"/>
                    <a:pt x="219" y="307"/>
                    <a:pt x="317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1">
              <a:extLst>
                <a:ext uri="{FF2B5EF4-FFF2-40B4-BE49-F238E27FC236}">
                  <a16:creationId xmlns="" xmlns:a16="http://schemas.microsoft.com/office/drawing/2014/main" id="{CA52F18D-678E-4C63-A950-69F3576EFF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35338" y="327025"/>
              <a:ext cx="2068513" cy="6197600"/>
            </a:xfrm>
            <a:custGeom>
              <a:avLst/>
              <a:gdLst>
                <a:gd name="T0" fmla="*/ 465 w 546"/>
                <a:gd name="T1" fmla="*/ 1644 h 1644"/>
                <a:gd name="T2" fmla="*/ 546 w 546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6" h="1644">
                  <a:moveTo>
                    <a:pt x="465" y="1644"/>
                  </a:moveTo>
                  <a:cubicBezTo>
                    <a:pt x="0" y="1046"/>
                    <a:pt x="454" y="166"/>
                    <a:pt x="54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47987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573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2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47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981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51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6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8689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04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194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9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06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097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2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3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665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4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6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9495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752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5535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1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85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581891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4" name="Слайд think-cell" r:id="rId24" imgW="594" imgH="595" progId="TCLayout.ActiveDocument.1">
                  <p:embed/>
                </p:oleObj>
              </mc:Choice>
              <mc:Fallback>
                <p:oleObj name="Слайд think-cell" r:id="rId2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2275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fld id="{A629F11A-CAD2-4FD2-9793-0DC6E98D19B3}" type="slidenum">
              <a:rPr lang="ru-RU" sz="1200" smtClean="0">
                <a:solidFill>
                  <a:schemeClr val="tx1"/>
                </a:solidFill>
              </a:rPr>
              <a:pPr lvl="0"/>
              <a:t>‹#›</a:t>
            </a:fld>
            <a:endParaRPr lang="ru-RU" sz="1200" dirty="0" smtClean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="" xmlns:a16="http://schemas.microsoft.com/office/drawing/2014/main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299" y="25180"/>
            <a:ext cx="849051" cy="6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696" r:id="rId8"/>
    <p:sldLayoutId id="2147483703" r:id="rId9"/>
    <p:sldLayoutId id="2147483708" r:id="rId10"/>
    <p:sldLayoutId id="2147483701" r:id="rId11"/>
    <p:sldLayoutId id="2147483742" r:id="rId12"/>
    <p:sldLayoutId id="2147483704" r:id="rId13"/>
    <p:sldLayoutId id="2147483707" r:id="rId14"/>
    <p:sldLayoutId id="2147483706" r:id="rId15"/>
    <p:sldLayoutId id="2147483716" r:id="rId16"/>
    <p:sldLayoutId id="2147483709" r:id="rId17"/>
    <p:sldLayoutId id="2147483710" r:id="rId18"/>
    <p:sldLayoutId id="214748376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chart" Target="../charts/chart7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image" Target="../media/image1.emf"/><Relationship Id="rId2" Type="http://schemas.openxmlformats.org/officeDocument/2006/relationships/tags" Target="../tags/tag66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29.v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slideLayout" Target="../slideLayouts/slideLayout9.xml"/><Relationship Id="rId10" Type="http://schemas.openxmlformats.org/officeDocument/2006/relationships/tags" Target="../tags/tag74.xml"/><Relationship Id="rId19" Type="http://schemas.openxmlformats.org/officeDocument/2006/relationships/chart" Target="../charts/chart8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chart" Target="../charts/chart3.xml"/><Relationship Id="rId3" Type="http://schemas.openxmlformats.org/officeDocument/2006/relationships/tags" Target="../tags/tag42.xml"/><Relationship Id="rId21" Type="http://schemas.openxmlformats.org/officeDocument/2006/relationships/slideLayout" Target="../slideLayouts/slideLayout9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chart" Target="../charts/chart2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chart" Target="../charts/chart6.xml"/><Relationship Id="rId1" Type="http://schemas.openxmlformats.org/officeDocument/2006/relationships/vmlDrawing" Target="../drawings/vmlDrawing26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chart" Target="../charts/chart1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1.emf"/><Relationship Id="rId28" Type="http://schemas.openxmlformats.org/officeDocument/2006/relationships/chart" Target="../charts/chart5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oleObject" Target="../embeddings/oleObject26.bin"/><Relationship Id="rId27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1.xml"/><Relationship Id="rId7" Type="http://schemas.openxmlformats.org/officeDocument/2006/relationships/oleObject" Target="../embeddings/oleObject27.bin"/><Relationship Id="rId2" Type="http://schemas.openxmlformats.org/officeDocument/2006/relationships/tags" Target="../tags/tag60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2025 </a:t>
            </a:r>
            <a:r>
              <a:rPr lang="ru-RU" dirty="0" err="1" smtClean="0"/>
              <a:t>жылғы</a:t>
            </a:r>
            <a:r>
              <a:rPr lang="ru-RU" dirty="0" smtClean="0"/>
              <a:t> </a:t>
            </a:r>
            <a:r>
              <a:rPr lang="ru-RU" dirty="0" err="1" smtClean="0"/>
              <a:t>сәуір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1800" dirty="0"/>
              <a:t>«ЕЭК» АҚ </a:t>
            </a:r>
            <a:r>
              <a:rPr lang="ru-RU" sz="1800" dirty="0" smtClean="0"/>
              <a:t>2024 </a:t>
            </a:r>
            <a:r>
              <a:rPr lang="ru-RU" sz="1800" dirty="0" err="1"/>
              <a:t>жылдың</a:t>
            </a:r>
            <a:r>
              <a:rPr lang="ru-RU" sz="1800" dirty="0"/>
              <a:t> </a:t>
            </a:r>
            <a:r>
              <a:rPr lang="ru-RU" sz="1800" dirty="0" err="1"/>
              <a:t>қорытындысы</a:t>
            </a:r>
            <a:r>
              <a:rPr lang="ru-RU" sz="1800" dirty="0"/>
              <a:t> </a:t>
            </a:r>
            <a:r>
              <a:rPr lang="ru-RU" sz="1800" dirty="0" err="1"/>
              <a:t>бойынша</a:t>
            </a:r>
            <a:r>
              <a:rPr lang="ru-RU" sz="1800" dirty="0"/>
              <a:t> </a:t>
            </a:r>
            <a:r>
              <a:rPr lang="ru-RU" sz="1800" dirty="0" err="1"/>
              <a:t>бекітілген</a:t>
            </a:r>
            <a:r>
              <a:rPr lang="ru-RU" sz="1800" dirty="0"/>
              <a:t> </a:t>
            </a:r>
            <a:r>
              <a:rPr lang="ru-RU" sz="1800" dirty="0" err="1"/>
              <a:t>тарифтік</a:t>
            </a:r>
            <a:r>
              <a:rPr lang="ru-RU" sz="1800" dirty="0"/>
              <a:t> </a:t>
            </a:r>
            <a:r>
              <a:rPr lang="ru-RU" sz="1800" dirty="0" err="1"/>
              <a:t>сметаның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инвестициялық</a:t>
            </a:r>
            <a:r>
              <a:rPr lang="ru-RU" sz="1800" dirty="0"/>
              <a:t> </a:t>
            </a:r>
            <a:r>
              <a:rPr lang="ru-RU" sz="1800" dirty="0" err="1"/>
              <a:t>бағдарламаның</a:t>
            </a:r>
            <a:r>
              <a:rPr lang="ru-RU" sz="1800" dirty="0"/>
              <a:t> </a:t>
            </a:r>
            <a:r>
              <a:rPr lang="ru-RU" sz="1800" dirty="0" err="1"/>
              <a:t>орындалуы</a:t>
            </a:r>
            <a:r>
              <a:rPr lang="ru-RU" sz="1800" dirty="0"/>
              <a:t>, </a:t>
            </a:r>
            <a:r>
              <a:rPr lang="ru-RU" sz="1800" dirty="0" err="1"/>
              <a:t>реттелетін</a:t>
            </a:r>
            <a:r>
              <a:rPr lang="ru-RU" sz="1800" dirty="0"/>
              <a:t> </a:t>
            </a:r>
            <a:r>
              <a:rPr lang="ru-RU" sz="1800" dirty="0" err="1"/>
              <a:t>қызметтердің</a:t>
            </a:r>
            <a:r>
              <a:rPr lang="ru-RU" sz="1800" dirty="0"/>
              <a:t> </a:t>
            </a:r>
            <a:r>
              <a:rPr lang="ru-RU" sz="1800" dirty="0" err="1"/>
              <a:t>сапасы</a:t>
            </a:r>
            <a:r>
              <a:rPr lang="ru-RU" sz="1800" dirty="0"/>
              <a:t> мен </a:t>
            </a:r>
            <a:r>
              <a:rPr lang="ru-RU" sz="1800" dirty="0" err="1"/>
              <a:t>сенімділігі</a:t>
            </a:r>
            <a:r>
              <a:rPr lang="ru-RU" sz="1800" dirty="0"/>
              <a:t> </a:t>
            </a:r>
            <a:r>
              <a:rPr lang="ru-RU" sz="1800" dirty="0" err="1"/>
              <a:t>көрсеткіштерінің</a:t>
            </a:r>
            <a:r>
              <a:rPr lang="ru-RU" sz="1800" dirty="0"/>
              <a:t> </a:t>
            </a:r>
            <a:r>
              <a:rPr lang="ru-RU" sz="1800" dirty="0" err="1"/>
              <a:t>сақталуы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 smtClean="0"/>
              <a:t>қызметінің</a:t>
            </a:r>
            <a:r>
              <a:rPr lang="ru-RU" sz="1800" dirty="0" smtClean="0"/>
              <a:t> </a:t>
            </a:r>
            <a:r>
              <a:rPr lang="ru-RU" sz="1800" dirty="0" err="1"/>
              <a:t>тиімділік</a:t>
            </a:r>
            <a:r>
              <a:rPr lang="ru-RU" sz="1800" dirty="0"/>
              <a:t> </a:t>
            </a:r>
            <a:r>
              <a:rPr lang="ru-RU" sz="1800" dirty="0" err="1"/>
              <a:t>көрсеткіштеріне</a:t>
            </a:r>
            <a:r>
              <a:rPr lang="ru-RU" sz="1800" dirty="0"/>
              <a:t> </a:t>
            </a:r>
            <a:r>
              <a:rPr lang="ru-RU" sz="1800" dirty="0" err="1"/>
              <a:t>қол</a:t>
            </a:r>
            <a:r>
              <a:rPr lang="ru-RU" sz="1800" dirty="0"/>
              <a:t> </a:t>
            </a:r>
            <a:r>
              <a:rPr lang="ru-RU" sz="1800" dirty="0" err="1" smtClean="0"/>
              <a:t>жеткізуі</a:t>
            </a:r>
            <a:r>
              <a:rPr lang="ru-RU" sz="1800" dirty="0" smtClean="0"/>
              <a:t> </a:t>
            </a:r>
            <a:r>
              <a:rPr lang="ru-RU" sz="1800" dirty="0" err="1"/>
              <a:t>туралы</a:t>
            </a:r>
            <a:r>
              <a:rPr lang="ru-RU" sz="1800" dirty="0"/>
              <a:t> </a:t>
            </a:r>
            <a:r>
              <a:rPr lang="ru-RU" sz="1800" dirty="0" err="1"/>
              <a:t>тұтынушылар</a:t>
            </a:r>
            <a:r>
              <a:rPr lang="ru-RU" sz="1800" dirty="0"/>
              <a:t> мен </a:t>
            </a:r>
            <a:r>
              <a:rPr lang="ru-RU" sz="1800" dirty="0" err="1"/>
              <a:t>өзге</a:t>
            </a:r>
            <a:r>
              <a:rPr lang="ru-RU" sz="1800" dirty="0"/>
              <a:t> де </a:t>
            </a:r>
            <a:r>
              <a:rPr lang="ru-RU" sz="1800" dirty="0" err="1"/>
              <a:t>мүдделі</a:t>
            </a:r>
            <a:r>
              <a:rPr lang="ru-RU" sz="1800" dirty="0"/>
              <a:t> </a:t>
            </a:r>
            <a:r>
              <a:rPr lang="ru-RU" sz="1800" dirty="0" err="1"/>
              <a:t>тұлғалар</a:t>
            </a:r>
            <a:r>
              <a:rPr lang="ru-RU" sz="1800" dirty="0"/>
              <a:t> </a:t>
            </a:r>
            <a:r>
              <a:rPr lang="ru-RU" sz="1800" dirty="0" err="1" smtClean="0"/>
              <a:t>алдындағы</a:t>
            </a:r>
            <a:r>
              <a:rPr lang="ru-RU" sz="1800" dirty="0" smtClean="0"/>
              <a:t> </a:t>
            </a:r>
            <a:r>
              <a:rPr lang="ru-RU" sz="1800" dirty="0" err="1" smtClean="0"/>
              <a:t>есебі</a:t>
            </a:r>
            <a:r>
              <a:rPr lang="ru-RU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11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7566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7" name="Слайд think-cell" r:id="rId16" imgW="594" imgH="595" progId="TCLayout.ActiveDocument.1">
                  <p:embed/>
                </p:oleObj>
              </mc:Choice>
              <mc:Fallback>
                <p:oleObj name="Слайд think-cell" r:id="rId16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0" dirty="0" smtClean="0">
                <a:solidFill>
                  <a:schemeClr val="accent1"/>
                </a:solidFill>
              </a:rPr>
              <a:t/>
            </a:r>
            <a:br>
              <a:rPr lang="en-US" b="0" dirty="0" smtClean="0">
                <a:solidFill>
                  <a:schemeClr val="accent1"/>
                </a:solidFill>
              </a:rPr>
            </a:br>
            <a:r>
              <a:rPr lang="ru-RU" b="0" dirty="0" smtClean="0">
                <a:solidFill>
                  <a:schemeClr val="accent1"/>
                </a:solidFill>
              </a:rPr>
              <a:t>ЕЭК: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перспективалары</a:t>
            </a:r>
            <a:r>
              <a:rPr lang="ru-RU" dirty="0"/>
              <a:t> (даму </a:t>
            </a:r>
            <a:r>
              <a:rPr lang="ru-RU" dirty="0" err="1"/>
              <a:t>жоспарлары</a:t>
            </a:r>
            <a:r>
              <a:rPr lang="ru-RU" dirty="0"/>
              <a:t>),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тарифтердің</a:t>
            </a:r>
            <a:r>
              <a:rPr lang="ru-RU" dirty="0"/>
              <a:t> </a:t>
            </a:r>
            <a:r>
              <a:rPr lang="ru-RU" dirty="0" err="1"/>
              <a:t>ықтимал</a:t>
            </a:r>
            <a:r>
              <a:rPr lang="ru-RU" dirty="0"/>
              <a:t> </a:t>
            </a:r>
            <a:r>
              <a:rPr lang="ru-RU" dirty="0" err="1"/>
              <a:t>өзгерістері</a:t>
            </a:r>
            <a:r>
              <a:rPr lang="ru-RU" dirty="0"/>
              <a:t>                                              </a:t>
            </a:r>
            <a:r>
              <a:rPr lang="ru-RU" b="0" dirty="0">
                <a:solidFill>
                  <a:schemeClr val="accent1"/>
                </a:solidFill>
              </a:rPr>
              <a:t/>
            </a:r>
            <a:br>
              <a:rPr lang="ru-RU" b="0" dirty="0">
                <a:solidFill>
                  <a:schemeClr val="accent1"/>
                </a:solidFill>
              </a:rPr>
            </a:br>
            <a:r>
              <a:rPr lang="ru-RU" b="0" dirty="0" smtClean="0">
                <a:solidFill>
                  <a:schemeClr val="accent1"/>
                </a:solidFill>
              </a:rPr>
              <a:t> 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Abgerundetes Rechteck 109"/>
          <p:cNvSpPr/>
          <p:nvPr/>
        </p:nvSpPr>
        <p:spPr>
          <a:xfrm>
            <a:off x="317501" y="1644650"/>
            <a:ext cx="1571625" cy="1490663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Тариф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(</a:t>
            </a:r>
            <a:r>
              <a:rPr lang="ru-RU" sz="1200" i="1" dirty="0" err="1">
                <a:solidFill>
                  <a:schemeClr val="dk1"/>
                </a:solidFill>
                <a:cs typeface="Arial" pitchFamily="34" charset="0"/>
              </a:rPr>
              <a:t>уәкілетті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 орган </a:t>
            </a:r>
            <a:r>
              <a:rPr lang="ru-RU" sz="1200" i="1" dirty="0" err="1">
                <a:solidFill>
                  <a:schemeClr val="dk1"/>
                </a:solidFill>
                <a:cs typeface="Arial" pitchFamily="34" charset="0"/>
              </a:rPr>
              <a:t>бекіткен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)</a:t>
            </a:r>
            <a:endParaRPr lang="en-GB" sz="1100" i="1" dirty="0">
              <a:solidFill>
                <a:schemeClr val="dk1"/>
              </a:solidFill>
              <a:cs typeface="Arial" pitchFamily="34" charset="0"/>
            </a:endParaRPr>
          </a:p>
        </p:txBody>
      </p:sp>
      <p:sp>
        <p:nvSpPr>
          <p:cNvPr id="10" name="Abgerundetes Rechteck 109"/>
          <p:cNvSpPr>
            <a:spLocks/>
          </p:cNvSpPr>
          <p:nvPr/>
        </p:nvSpPr>
        <p:spPr>
          <a:xfrm>
            <a:off x="317501" y="3779838"/>
            <a:ext cx="1571625" cy="1327150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chemeClr val="dk1"/>
                </a:solidFill>
                <a:cs typeface="Arial" pitchFamily="34" charset="0"/>
              </a:rPr>
              <a:t>Инвестициялар</a:t>
            </a:r>
            <a:endParaRPr lang="ru-RU" sz="1600" b="1" dirty="0" smtClean="0">
              <a:solidFill>
                <a:schemeClr val="dk1"/>
              </a:solidFill>
              <a:cs typeface="Arial" pitchFamily="34" charset="0"/>
            </a:endParaRP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(</a:t>
            </a:r>
            <a:r>
              <a:rPr lang="ru-RU" sz="1200" i="1" dirty="0" err="1">
                <a:solidFill>
                  <a:schemeClr val="dk1"/>
                </a:solidFill>
                <a:cs typeface="Arial" pitchFamily="34" charset="0"/>
              </a:rPr>
              <a:t>уәкілетті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 орган </a:t>
            </a:r>
            <a:r>
              <a:rPr lang="ru-RU" sz="1200" i="1" dirty="0" err="1">
                <a:solidFill>
                  <a:schemeClr val="dk1"/>
                </a:solidFill>
                <a:cs typeface="Arial" pitchFamily="34" charset="0"/>
              </a:rPr>
              <a:t>бекіткен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)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chemeClr val="dk1"/>
              </a:solidFill>
              <a:cs typeface="Arial" pitchFamily="34" charset="0"/>
            </a:endParaRPr>
          </a:p>
        </p:txBody>
      </p:sp>
      <p:cxnSp>
        <p:nvCxnSpPr>
          <p:cNvPr id="11" name="Straight Connector 418"/>
          <p:cNvCxnSpPr/>
          <p:nvPr/>
        </p:nvCxnSpPr>
        <p:spPr>
          <a:xfrm>
            <a:off x="236708" y="3394075"/>
            <a:ext cx="7884000" cy="0"/>
          </a:xfrm>
          <a:prstGeom prst="line">
            <a:avLst/>
          </a:prstGeom>
          <a:ln w="9525" cap="flat" cmpd="sng" algn="ctr">
            <a:solidFill>
              <a:srgbClr val="B2B2B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64825710"/>
              </p:ext>
            </p:extLst>
          </p:nvPr>
        </p:nvGraphicFramePr>
        <p:xfrm>
          <a:off x="2403475" y="1577975"/>
          <a:ext cx="3675063" cy="161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6" name="Прямоугольник 15"/>
          <p:cNvSpPr/>
          <p:nvPr>
            <p:custDataLst>
              <p:tags r:id="rId4"/>
            </p:custDataLst>
          </p:nvPr>
        </p:nvSpPr>
        <p:spPr bwMode="auto">
          <a:xfrm>
            <a:off x="2936875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6F4F853-A278-48E5-97F3-4B2F8301A6D1}" type="datetime'20''''''''2''''''''''''''''''''''4'''''''''">
              <a:rPr lang="ru-RU" altLang="en-US" sz="900" smtClean="0">
                <a:solidFill>
                  <a:schemeClr val="tx1"/>
                </a:solidFill>
              </a:rPr>
              <a:pPr/>
              <a:t>2024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5"/>
            </p:custDataLst>
          </p:nvPr>
        </p:nvSpPr>
        <p:spPr bwMode="auto">
          <a:xfrm>
            <a:off x="4106863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EA12C30-FA4E-4C9E-99E3-962D1B826EE3}" type="datetime'''''''2''''''''0''''''''''''''2''5'''''''''''''''''''''">
              <a:rPr lang="ru-RU" altLang="en-US" sz="900" smtClean="0">
                <a:solidFill>
                  <a:schemeClr val="tx1"/>
                </a:solidFill>
              </a:rPr>
              <a:pPr/>
              <a:t>2025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6"/>
            </p:custDataLst>
          </p:nvPr>
        </p:nvSpPr>
        <p:spPr bwMode="auto">
          <a:xfrm>
            <a:off x="5276850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80967A1-0986-4695-8A24-7C08D1864157}" type="datetime'''''2''''''''''''''''''''''''''0''''2''''6'''''''''">
              <a:rPr lang="ru-RU" altLang="en-US" sz="900" smtClean="0">
                <a:solidFill>
                  <a:schemeClr val="tx1"/>
                </a:solidFill>
              </a:rPr>
              <a:pPr/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>
            <p:custDataLst>
              <p:tags r:id="rId7"/>
            </p:custDataLst>
          </p:nvPr>
        </p:nvSpPr>
        <p:spPr bwMode="auto">
          <a:xfrm>
            <a:off x="6516688" y="1693863"/>
            <a:ext cx="160338" cy="1206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>
            <p:custDataLst>
              <p:tags r:id="rId8"/>
            </p:custDataLst>
          </p:nvPr>
        </p:nvSpPr>
        <p:spPr bwMode="auto">
          <a:xfrm>
            <a:off x="6727825" y="1690688"/>
            <a:ext cx="5588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1254D85-96A7-4EAD-B4F7-B08DA059563A}" type="datetime'''т''''''''е''''нг''е''''''''''''/''''''Г''к''а''л'''''''''''">
              <a:rPr lang="ru-RU" altLang="en-US" sz="900" smtClean="0">
                <a:solidFill>
                  <a:schemeClr val="tx1"/>
                </a:solidFill>
              </a:rPr>
              <a:pPr/>
              <a:t>тенге/Гкал</a:t>
            </a:fld>
            <a:endParaRPr lang="ru-RU" sz="900" dirty="0">
              <a:solidFill>
                <a:schemeClr val="tx1"/>
              </a:solidFill>
            </a:endParaRPr>
          </a:p>
        </p:txBody>
      </p:sp>
      <p:graphicFrame>
        <p:nvGraphicFramePr>
          <p:cNvPr id="32" name="Chart 3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42333446"/>
              </p:ext>
            </p:extLst>
          </p:nvPr>
        </p:nvGraphicFramePr>
        <p:xfrm>
          <a:off x="2413000" y="3597275"/>
          <a:ext cx="3665538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3" name="Прямоугольник 22"/>
          <p:cNvSpPr/>
          <p:nvPr>
            <p:custDataLst>
              <p:tags r:id="rId10"/>
            </p:custDataLst>
          </p:nvPr>
        </p:nvSpPr>
        <p:spPr bwMode="auto">
          <a:xfrm>
            <a:off x="2944813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F323AD3-39EA-4609-8CC1-05D14AD80DE7}" type="datetime'''''20''''''''''''''''''2''''''''''''''''4'''''''''''''''''''">
              <a:rPr lang="ru-RU" altLang="en-US" sz="900" smtClean="0">
                <a:solidFill>
                  <a:schemeClr val="tx1"/>
                </a:solidFill>
              </a:rPr>
              <a:pPr/>
              <a:t>2024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11"/>
            </p:custDataLst>
          </p:nvPr>
        </p:nvSpPr>
        <p:spPr bwMode="auto">
          <a:xfrm>
            <a:off x="4111625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1379746-B7D0-45E8-839B-2209530F632A}" type="datetime'''''''''''2''''''0''2''''5'''''''''''''''''''''''">
              <a:rPr lang="ru-RU" altLang="en-US" sz="900" smtClean="0">
                <a:solidFill>
                  <a:schemeClr val="tx1"/>
                </a:solidFill>
              </a:rPr>
              <a:pPr/>
              <a:t>2025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12"/>
            </p:custDataLst>
          </p:nvPr>
        </p:nvSpPr>
        <p:spPr bwMode="auto">
          <a:xfrm>
            <a:off x="5278438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67787A8-3D47-46E9-B338-A7C141FCAFAF}" type="datetime'''''''''''''''''''''''2''''''''''''''0''''''''2''''''6'">
              <a:rPr lang="ru-RU" altLang="en-US" sz="900" smtClean="0">
                <a:solidFill>
                  <a:schemeClr val="tx1"/>
                </a:solidFill>
              </a:rPr>
              <a:pPr/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13"/>
            </p:custDataLst>
          </p:nvPr>
        </p:nvSpPr>
        <p:spPr bwMode="auto">
          <a:xfrm>
            <a:off x="5995988" y="3829050"/>
            <a:ext cx="160338" cy="120650"/>
          </a:xfrm>
          <a:prstGeom prst="rect">
            <a:avLst/>
          </a:prstGeom>
          <a:solidFill>
            <a:srgbClr val="80808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>
            <p:custDataLst>
              <p:tags r:id="rId14"/>
            </p:custDataLst>
          </p:nvPr>
        </p:nvSpPr>
        <p:spPr bwMode="auto">
          <a:xfrm>
            <a:off x="6207125" y="3825875"/>
            <a:ext cx="557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B6B48D2-E81D-46B5-A2D8-2CBD56CC3E33}" type="datetime'''м''''л''''''''''н.'''' ''''''''''''т''е''''''н''''ге'''">
              <a:rPr lang="ru-RU" altLang="en-US" sz="900" smtClean="0">
                <a:solidFill>
                  <a:schemeClr val="tx1"/>
                </a:solidFill>
              </a:rPr>
              <a:pPr/>
              <a:t>млн. тенге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8" name="Freeform 140"/>
          <p:cNvSpPr/>
          <p:nvPr/>
        </p:nvSpPr>
        <p:spPr>
          <a:xfrm>
            <a:off x="8034391" y="1220788"/>
            <a:ext cx="3655299" cy="4600575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600" dirty="0" err="1">
                <a:solidFill>
                  <a:schemeClr val="accent1"/>
                </a:solidFill>
              </a:rPr>
              <a:t>Іс-шараларды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орындау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келесілерге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қол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жеткізуге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мүмкіндік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береді</a:t>
            </a:r>
            <a:r>
              <a:rPr lang="ru-RU" sz="1600" dirty="0" smtClean="0">
                <a:solidFill>
                  <a:schemeClr val="accent1"/>
                </a:solidFill>
              </a:rPr>
              <a:t>: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232384" y="1846263"/>
            <a:ext cx="3521907" cy="3783013"/>
          </a:xfrm>
          <a:prstGeom prst="rect">
            <a:avLst/>
          </a:prstGeom>
          <a:solidFill>
            <a:schemeClr val="lt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lg"/>
          </a:ln>
        </p:spPr>
        <p:txBody>
          <a:bodyPr lIns="108000" tIns="180000" rIns="72000" bIns="72000" anchor="ctr" anchorCtr="0"/>
          <a:lstStyle/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энергиясын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өндіру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қызметтерді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үздіксіз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көрсетуді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етуге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болатын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жабдықты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жарамды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күйде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ұстауды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төтенше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күтпеген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жағдайларды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жоюға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үнемі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дайын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болу;  </a:t>
            </a:r>
            <a:endParaRPr lang="ru-RU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жабдықтың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тиімділігін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ұсынылатын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реттелетін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сапасын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endParaRPr lang="ru-RU" sz="1600" dirty="0"/>
          </a:p>
        </p:txBody>
      </p:sp>
      <p:grpSp>
        <p:nvGrpSpPr>
          <p:cNvPr id="53" name="Group 37"/>
          <p:cNvGrpSpPr/>
          <p:nvPr/>
        </p:nvGrpSpPr>
        <p:grpSpPr>
          <a:xfrm>
            <a:off x="7685141" y="1831975"/>
            <a:ext cx="172580" cy="3051175"/>
            <a:chOff x="10288826" y="2803525"/>
            <a:chExt cx="172580" cy="3051175"/>
          </a:xfrm>
        </p:grpSpPr>
        <p:grpSp>
          <p:nvGrpSpPr>
            <p:cNvPr id="54" name="Group 20"/>
            <p:cNvGrpSpPr/>
            <p:nvPr/>
          </p:nvGrpSpPr>
          <p:grpSpPr>
            <a:xfrm>
              <a:off x="10288826" y="4094462"/>
              <a:ext cx="172580" cy="469699"/>
              <a:chOff x="3531025" y="4266495"/>
              <a:chExt cx="392739" cy="823525"/>
            </a:xfrm>
          </p:grpSpPr>
          <p:sp>
            <p:nvSpPr>
              <p:cNvPr id="57" name="Freeform 21"/>
              <p:cNvSpPr/>
              <p:nvPr/>
            </p:nvSpPr>
            <p:spPr>
              <a:xfrm>
                <a:off x="3635800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Freeform 23"/>
              <p:cNvSpPr/>
              <p:nvPr/>
            </p:nvSpPr>
            <p:spPr>
              <a:xfrm>
                <a:off x="3531025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5" name="Прямая соединительная линия 5"/>
            <p:cNvCxnSpPr/>
            <p:nvPr/>
          </p:nvCxnSpPr>
          <p:spPr>
            <a:xfrm>
              <a:off x="10311014" y="2803525"/>
              <a:ext cx="0" cy="113504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Прямая соединительная линия 6"/>
            <p:cNvCxnSpPr/>
            <p:nvPr/>
          </p:nvCxnSpPr>
          <p:spPr>
            <a:xfrm>
              <a:off x="10311014" y="4720051"/>
              <a:ext cx="0" cy="113464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40728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– </a:t>
            </a:r>
            <a:r>
              <a:rPr lang="ru-RU" dirty="0" err="1"/>
              <a:t>тарату</a:t>
            </a:r>
            <a:r>
              <a:rPr lang="ru-RU" dirty="0"/>
              <a:t> </a:t>
            </a:r>
            <a:r>
              <a:rPr lang="ru-RU" dirty="0" err="1"/>
              <a:t>желілері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су беру (</a:t>
            </a:r>
            <a:r>
              <a:rPr lang="ru-RU" dirty="0" err="1"/>
              <a:t>қуаты</a:t>
            </a:r>
            <a:r>
              <a:rPr lang="ru-RU" dirty="0"/>
              <a:t> аз)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17499" y="704850"/>
            <a:ext cx="11604535" cy="6026151"/>
          </a:xfrm>
        </p:spPr>
        <p:txBody>
          <a:bodyPr anchor="ctr"/>
          <a:lstStyle/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1.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Бекітілген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инвестициялық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бағдарламаның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орындалуы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туралы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ақпарат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kern="0" dirty="0" err="1">
                <a:cs typeface="Arial" panose="020B0604020202020204" pitchFamily="34" charset="0"/>
              </a:rPr>
              <a:t>Инвестициялық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бағдарламаны</a:t>
            </a:r>
            <a:r>
              <a:rPr lang="ru-RU" sz="1400" kern="0" dirty="0"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cs typeface="Arial" panose="020B0604020202020204" pitchFamily="34" charset="0"/>
              </a:rPr>
              <a:t>уәкілетті</a:t>
            </a:r>
            <a:r>
              <a:rPr lang="ru-RU" sz="1400" kern="0" dirty="0">
                <a:cs typeface="Arial" panose="020B0604020202020204" pitchFamily="34" charset="0"/>
              </a:rPr>
              <a:t> орган </a:t>
            </a:r>
            <a:r>
              <a:rPr lang="ru-RU" sz="1400" b="1" kern="0" dirty="0" err="1" smtClean="0">
                <a:cs typeface="Arial" panose="020B0604020202020204" pitchFamily="34" charset="0"/>
              </a:rPr>
              <a:t>бекітпеген</a:t>
            </a:r>
            <a:r>
              <a:rPr lang="ru-RU" sz="1400" b="1" kern="0" dirty="0" smtClean="0">
                <a:cs typeface="Arial" panose="020B0604020202020204" pitchFamily="34" charset="0"/>
              </a:rPr>
              <a:t>.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dirty="0"/>
              <a:t>2024 </a:t>
            </a:r>
            <a:r>
              <a:rPr lang="ru-RU" sz="1400" dirty="0" err="1"/>
              <a:t>жылы</a:t>
            </a:r>
            <a:r>
              <a:rPr lang="ru-RU" sz="1400" dirty="0"/>
              <a:t> </a:t>
            </a:r>
            <a:r>
              <a:rPr lang="ru-RU" sz="1400" dirty="0" err="1"/>
              <a:t>реттеліп</a:t>
            </a:r>
            <a:r>
              <a:rPr lang="ru-RU" sz="1400" dirty="0"/>
              <a:t> </a:t>
            </a:r>
            <a:r>
              <a:rPr lang="ru-RU" sz="1400" dirty="0" err="1"/>
              <a:t>көрсетілетін</a:t>
            </a:r>
            <a:r>
              <a:rPr lang="ru-RU" sz="1400" dirty="0"/>
              <a:t> </a:t>
            </a:r>
            <a:r>
              <a:rPr lang="ru-RU" sz="1400" dirty="0" err="1"/>
              <a:t>қызметті</a:t>
            </a:r>
            <a:r>
              <a:rPr lang="ru-RU" sz="1400" dirty="0"/>
              <a:t> </a:t>
            </a:r>
            <a:r>
              <a:rPr lang="ru-RU" sz="1400" dirty="0" err="1"/>
              <a:t>көрсету</a:t>
            </a:r>
            <a:r>
              <a:rPr lang="ru-RU" sz="1400" dirty="0"/>
              <a:t> </a:t>
            </a:r>
            <a:r>
              <a:rPr lang="ru-RU" sz="1400" dirty="0" err="1"/>
              <a:t>кезінде</a:t>
            </a:r>
            <a:r>
              <a:rPr lang="ru-RU" sz="1400" dirty="0"/>
              <a:t> </a:t>
            </a:r>
            <a:r>
              <a:rPr lang="ru-RU" sz="1400" dirty="0" err="1"/>
              <a:t>тартылған</a:t>
            </a:r>
            <a:r>
              <a:rPr lang="ru-RU" sz="1400" dirty="0"/>
              <a:t> </a:t>
            </a:r>
            <a:r>
              <a:rPr lang="ru-RU" sz="1400" dirty="0" err="1"/>
              <a:t>негізгі</a:t>
            </a:r>
            <a:r>
              <a:rPr lang="ru-RU" sz="1400" dirty="0"/>
              <a:t> </a:t>
            </a:r>
            <a:r>
              <a:rPr lang="ru-RU" sz="1400" dirty="0" err="1"/>
              <a:t>құралдар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амортизациялық</a:t>
            </a:r>
            <a:r>
              <a:rPr lang="ru-RU" sz="1400" dirty="0"/>
              <a:t> </a:t>
            </a:r>
            <a:r>
              <a:rPr lang="ru-RU" sz="1400" dirty="0" err="1"/>
              <a:t>аударымдардың</a:t>
            </a:r>
            <a:r>
              <a:rPr lang="ru-RU" sz="1400" dirty="0"/>
              <a:t> </a:t>
            </a:r>
            <a:r>
              <a:rPr lang="ru-RU" sz="1400" dirty="0" err="1"/>
              <a:t>нақты</a:t>
            </a:r>
            <a:r>
              <a:rPr lang="ru-RU" sz="1400" dirty="0"/>
              <a:t> </a:t>
            </a:r>
            <a:r>
              <a:rPr lang="ru-RU" sz="1400" dirty="0" err="1"/>
              <a:t>сомасы</a:t>
            </a:r>
            <a:r>
              <a:rPr lang="ru-RU" sz="1400" dirty="0"/>
              <a:t> </a:t>
            </a:r>
            <a:r>
              <a:rPr lang="ru-RU" sz="1400" b="1" dirty="0">
                <a:solidFill>
                  <a:schemeClr val="accent1"/>
                </a:solidFill>
              </a:rPr>
              <a:t>10 815,68 </a:t>
            </a:r>
            <a:r>
              <a:rPr lang="ru-RU" sz="1400" dirty="0" err="1"/>
              <a:t>мың</a:t>
            </a:r>
            <a:r>
              <a:rPr lang="ru-RU" sz="1400" dirty="0"/>
              <a:t> </a:t>
            </a:r>
            <a:r>
              <a:rPr lang="ru-RU" sz="1400" dirty="0" err="1"/>
              <a:t>теңгені</a:t>
            </a:r>
            <a:r>
              <a:rPr lang="ru-RU" sz="1400" dirty="0"/>
              <a:t> </a:t>
            </a:r>
            <a:r>
              <a:rPr lang="ru-RU" sz="1400" dirty="0" err="1"/>
              <a:t>құрады</a:t>
            </a:r>
            <a:r>
              <a:rPr lang="ru-RU" sz="1400" dirty="0"/>
              <a:t>. </a:t>
            </a:r>
            <a:r>
              <a:rPr lang="ru-RU" sz="1400" dirty="0" err="1"/>
              <a:t>Бекітілген</a:t>
            </a:r>
            <a:r>
              <a:rPr lang="ru-RU" sz="1400" dirty="0"/>
              <a:t> </a:t>
            </a:r>
            <a:r>
              <a:rPr lang="ru-RU" sz="1400" dirty="0" err="1"/>
              <a:t>тарифтік</a:t>
            </a:r>
            <a:r>
              <a:rPr lang="ru-RU" sz="1400" dirty="0"/>
              <a:t> </a:t>
            </a:r>
            <a:r>
              <a:rPr lang="ru-RU" sz="1400" dirty="0" err="1"/>
              <a:t>сметада</a:t>
            </a:r>
            <a:r>
              <a:rPr lang="ru-RU" sz="1400" dirty="0"/>
              <a:t> </a:t>
            </a:r>
            <a:r>
              <a:rPr lang="ru-RU" sz="1400" b="1" dirty="0">
                <a:solidFill>
                  <a:schemeClr val="accent1"/>
                </a:solidFill>
              </a:rPr>
              <a:t>5 955 </a:t>
            </a:r>
            <a:r>
              <a:rPr lang="ru-RU" sz="1400" dirty="0" err="1"/>
              <a:t>мың</a:t>
            </a:r>
            <a:r>
              <a:rPr lang="ru-RU" sz="1400" dirty="0"/>
              <a:t> </a:t>
            </a:r>
            <a:r>
              <a:rPr lang="ru-RU" sz="1400" dirty="0" err="1"/>
              <a:t>теңге</a:t>
            </a:r>
            <a:r>
              <a:rPr lang="ru-RU" sz="1400" dirty="0"/>
              <a:t> </a:t>
            </a:r>
            <a:r>
              <a:rPr lang="ru-RU" sz="1400" dirty="0" err="1"/>
              <a:t>мөлшерінде</a:t>
            </a:r>
            <a:r>
              <a:rPr lang="ru-RU" sz="1400" dirty="0"/>
              <a:t> </a:t>
            </a:r>
            <a:r>
              <a:rPr lang="ru-RU" sz="1400" dirty="0" err="1"/>
              <a:t>амортизациялық</a:t>
            </a:r>
            <a:r>
              <a:rPr lang="ru-RU" sz="1400" dirty="0"/>
              <a:t> </a:t>
            </a:r>
            <a:r>
              <a:rPr lang="ru-RU" sz="1400" dirty="0" err="1"/>
              <a:t>аударымдар</a:t>
            </a:r>
            <a:r>
              <a:rPr lang="ru-RU" sz="1400" dirty="0"/>
              <a:t> </a:t>
            </a:r>
            <a:r>
              <a:rPr lang="ru-RU" sz="1400" dirty="0" err="1"/>
              <a:t>сомасы</a:t>
            </a:r>
            <a:r>
              <a:rPr lang="ru-RU" sz="1400" dirty="0"/>
              <a:t> </a:t>
            </a:r>
            <a:r>
              <a:rPr lang="ru-RU" sz="1400" dirty="0" err="1" smtClean="0"/>
              <a:t>көзделген</a:t>
            </a:r>
            <a:r>
              <a:rPr lang="ru-RU" sz="1400" dirty="0" smtClean="0"/>
              <a:t>. 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dirty="0" err="1"/>
              <a:t>Бекітілген</a:t>
            </a:r>
            <a:r>
              <a:rPr lang="ru-RU" sz="1400" dirty="0"/>
              <a:t> </a:t>
            </a:r>
            <a:r>
              <a:rPr lang="ru-RU" sz="1400" dirty="0" err="1"/>
              <a:t>тарифтік</a:t>
            </a:r>
            <a:r>
              <a:rPr lang="ru-RU" sz="1400" dirty="0"/>
              <a:t> </a:t>
            </a:r>
            <a:r>
              <a:rPr lang="ru-RU" sz="1400" dirty="0" err="1"/>
              <a:t>сметада</a:t>
            </a:r>
            <a:r>
              <a:rPr lang="ru-RU" sz="1400" dirty="0"/>
              <a:t> </a:t>
            </a:r>
            <a:r>
              <a:rPr lang="ru-RU" sz="1400" dirty="0" err="1"/>
              <a:t>көзделген</a:t>
            </a:r>
            <a:r>
              <a:rPr lang="ru-RU" sz="1400" dirty="0"/>
              <a:t> </a:t>
            </a:r>
            <a:r>
              <a:rPr lang="ru-RU" sz="1400" dirty="0" err="1"/>
              <a:t>амортизациялық</a:t>
            </a:r>
            <a:r>
              <a:rPr lang="ru-RU" sz="1400" dirty="0"/>
              <a:t> </a:t>
            </a:r>
            <a:r>
              <a:rPr lang="ru-RU" sz="1400" dirty="0" err="1"/>
              <a:t>аударымдар</a:t>
            </a:r>
            <a:r>
              <a:rPr lang="ru-RU" sz="1400" dirty="0"/>
              <a:t> </a:t>
            </a:r>
            <a:r>
              <a:rPr lang="ru-RU" sz="1400" dirty="0" err="1"/>
              <a:t>сомасы</a:t>
            </a:r>
            <a:r>
              <a:rPr lang="ru-RU" sz="1400" dirty="0"/>
              <a:t> 2024 </a:t>
            </a:r>
            <a:r>
              <a:rPr lang="ru-RU" sz="1400" dirty="0" err="1"/>
              <a:t>жылы</a:t>
            </a:r>
            <a:r>
              <a:rPr lang="ru-RU" sz="1400" dirty="0"/>
              <a:t> </a:t>
            </a:r>
            <a:r>
              <a:rPr lang="ru-RU" sz="1400" dirty="0" err="1"/>
              <a:t>жалпы</a:t>
            </a:r>
            <a:r>
              <a:rPr lang="ru-RU" sz="1400" dirty="0"/>
              <a:t> </a:t>
            </a:r>
            <a:r>
              <a:rPr lang="ru-RU" sz="1400" dirty="0" err="1"/>
              <a:t>сомасы</a:t>
            </a:r>
            <a:r>
              <a:rPr lang="ru-RU" sz="1400" dirty="0"/>
              <a:t> </a:t>
            </a:r>
            <a:r>
              <a:rPr lang="ru-RU" sz="1400" b="1" dirty="0">
                <a:solidFill>
                  <a:schemeClr val="accent1"/>
                </a:solidFill>
              </a:rPr>
              <a:t>67 363,49 </a:t>
            </a:r>
            <a:r>
              <a:rPr lang="ru-RU" sz="1400" dirty="0" err="1"/>
              <a:t>мың</a:t>
            </a:r>
            <a:r>
              <a:rPr lang="ru-RU" sz="1400" dirty="0"/>
              <a:t> </a:t>
            </a:r>
            <a:r>
              <a:rPr lang="ru-RU" sz="1400" dirty="0" err="1"/>
              <a:t>теңгеге</a:t>
            </a:r>
            <a:r>
              <a:rPr lang="ru-RU" sz="1400" dirty="0"/>
              <a:t> </a:t>
            </a:r>
            <a:r>
              <a:rPr lang="ru-RU" sz="1400" dirty="0" err="1"/>
              <a:t>күрделі</a:t>
            </a:r>
            <a:r>
              <a:rPr lang="ru-RU" sz="1400" dirty="0"/>
              <a:t> </a:t>
            </a:r>
            <a:r>
              <a:rPr lang="ru-RU" sz="1400" dirty="0" err="1"/>
              <a:t>жөндеу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мынадай</a:t>
            </a:r>
            <a:r>
              <a:rPr lang="ru-RU" sz="1400" dirty="0"/>
              <a:t> </a:t>
            </a:r>
            <a:r>
              <a:rPr lang="ru-RU" sz="1400" dirty="0" err="1"/>
              <a:t>іс-шараларды</a:t>
            </a:r>
            <a:r>
              <a:rPr lang="ru-RU" sz="1400" dirty="0"/>
              <a:t> </a:t>
            </a:r>
            <a:r>
              <a:rPr lang="ru-RU" sz="1400" dirty="0" err="1"/>
              <a:t>орындауға</a:t>
            </a:r>
            <a:r>
              <a:rPr lang="ru-RU" sz="1400" dirty="0"/>
              <a:t> </a:t>
            </a:r>
            <a:r>
              <a:rPr lang="ru-RU" sz="1400" dirty="0" err="1"/>
              <a:t>жіберілді</a:t>
            </a:r>
            <a:r>
              <a:rPr lang="ru-RU" sz="1400" dirty="0"/>
              <a:t> :</a:t>
            </a:r>
          </a:p>
          <a:p>
            <a:r>
              <a:rPr lang="ru-RU" sz="1400" dirty="0"/>
              <a:t>№ 1,2 коагулянт </a:t>
            </a:r>
            <a:r>
              <a:rPr lang="ru-RU" sz="1400" dirty="0" err="1"/>
              <a:t>шығыс</a:t>
            </a:r>
            <a:r>
              <a:rPr lang="ru-RU" sz="1400" dirty="0"/>
              <a:t> </a:t>
            </a:r>
            <a:r>
              <a:rPr lang="ru-RU" sz="1400" dirty="0" err="1"/>
              <a:t>бактары</a:t>
            </a:r>
            <a:r>
              <a:rPr lang="ru-RU" sz="1400" dirty="0"/>
              <a:t>, ВВН-12 №1,2 </a:t>
            </a:r>
            <a:r>
              <a:rPr lang="ru-RU" sz="1400" dirty="0" err="1"/>
              <a:t>үрлегіштер</a:t>
            </a:r>
            <a:r>
              <a:rPr lang="ru-RU" sz="1400" dirty="0"/>
              <a:t>, №1 НДН 16 </a:t>
            </a:r>
            <a:r>
              <a:rPr lang="ru-RU" sz="1400" dirty="0" err="1"/>
              <a:t>жуу</a:t>
            </a:r>
            <a:r>
              <a:rPr lang="ru-RU" sz="1400" dirty="0"/>
              <a:t> </a:t>
            </a:r>
            <a:r>
              <a:rPr lang="ru-RU" sz="1400" dirty="0" err="1"/>
              <a:t>сорғысы</a:t>
            </a:r>
            <a:r>
              <a:rPr lang="ru-RU" sz="1400" dirty="0"/>
              <a:t>, №1,2 металл </a:t>
            </a:r>
            <a:r>
              <a:rPr lang="ru-RU" sz="1400" dirty="0" err="1"/>
              <a:t>араластырғыш</a:t>
            </a:r>
            <a:r>
              <a:rPr lang="ru-RU" sz="1400" dirty="0"/>
              <a:t> </a:t>
            </a:r>
            <a:r>
              <a:rPr lang="ru-RU" sz="1400" dirty="0" err="1"/>
              <a:t>бактар</a:t>
            </a:r>
            <a:r>
              <a:rPr lang="ru-RU" sz="1400" dirty="0"/>
              <a:t>, № 2 НДВ 5 </a:t>
            </a:r>
            <a:r>
              <a:rPr lang="ru-RU" sz="1400" dirty="0" err="1"/>
              <a:t>дренаждық</a:t>
            </a:r>
            <a:r>
              <a:rPr lang="ru-RU" sz="1400" dirty="0"/>
              <a:t> </a:t>
            </a:r>
            <a:r>
              <a:rPr lang="ru-RU" sz="1400" dirty="0" err="1"/>
              <a:t>сорғы</a:t>
            </a:r>
            <a:r>
              <a:rPr lang="ru-RU" sz="1400" dirty="0"/>
              <a:t>, НД 1000-10 </a:t>
            </a:r>
            <a:r>
              <a:rPr lang="ru-RU" sz="1400" dirty="0" err="1"/>
              <a:t>коагулянттың</a:t>
            </a:r>
            <a:r>
              <a:rPr lang="ru-RU" sz="1400" dirty="0"/>
              <a:t> №3 дозатор-</a:t>
            </a:r>
            <a:r>
              <a:rPr lang="ru-RU" sz="1400" dirty="0" err="1"/>
              <a:t>сорғы</a:t>
            </a:r>
            <a:r>
              <a:rPr lang="ru-RU" sz="1400" dirty="0"/>
              <a:t>, №3 ж/б </a:t>
            </a:r>
            <a:r>
              <a:rPr lang="ru-RU" sz="1400" dirty="0" err="1"/>
              <a:t>ағартқыш</a:t>
            </a:r>
            <a:r>
              <a:rPr lang="ru-RU" sz="1400" dirty="0"/>
              <a:t> </a:t>
            </a:r>
            <a:r>
              <a:rPr lang="ru-RU" sz="1400" dirty="0" err="1"/>
              <a:t>багы</a:t>
            </a:r>
            <a:r>
              <a:rPr lang="ru-RU" sz="1400" dirty="0"/>
              <a:t>, №2,3 ж/б </a:t>
            </a:r>
            <a:r>
              <a:rPr lang="ru-RU" sz="1400" dirty="0" err="1"/>
              <a:t>механикалық</a:t>
            </a:r>
            <a:r>
              <a:rPr lang="ru-RU" sz="1400" dirty="0"/>
              <a:t> </a:t>
            </a:r>
            <a:r>
              <a:rPr lang="ru-RU" sz="1400" dirty="0" err="1"/>
              <a:t>сүзгілер</a:t>
            </a:r>
            <a:r>
              <a:rPr lang="ru-RU" sz="1400" dirty="0"/>
              <a:t>. </a:t>
            </a:r>
            <a:endParaRPr lang="ru-RU" sz="1400" dirty="0" smtClean="0"/>
          </a:p>
          <a:p>
            <a:r>
              <a:rPr lang="ru-RU" sz="1400" dirty="0" smtClean="0"/>
              <a:t>ЕЭК» </a:t>
            </a:r>
            <a:r>
              <a:rPr lang="ru-RU" sz="1400" dirty="0"/>
              <a:t>АҚ </a:t>
            </a:r>
            <a:r>
              <a:rPr lang="ru-RU" sz="1400" dirty="0" err="1"/>
              <a:t>үшін</a:t>
            </a:r>
            <a:r>
              <a:rPr lang="ru-RU" sz="1400" dirty="0"/>
              <a:t> </a:t>
            </a:r>
            <a:r>
              <a:rPr lang="ru-RU" sz="1400" dirty="0" err="1"/>
              <a:t>реттелетін</a:t>
            </a:r>
            <a:r>
              <a:rPr lang="ru-RU" sz="1400" dirty="0"/>
              <a:t> </a:t>
            </a:r>
            <a:r>
              <a:rPr lang="ru-RU" sz="1400" dirty="0" err="1"/>
              <a:t>қызметтердің</a:t>
            </a:r>
            <a:r>
              <a:rPr lang="ru-RU" sz="1400" dirty="0"/>
              <a:t> </a:t>
            </a:r>
            <a:r>
              <a:rPr lang="ru-RU" sz="1400" dirty="0" err="1"/>
              <a:t>сапасы</a:t>
            </a:r>
            <a:r>
              <a:rPr lang="ru-RU" sz="1400" dirty="0"/>
              <a:t> мен </a:t>
            </a:r>
            <a:r>
              <a:rPr lang="ru-RU" sz="1400" dirty="0" err="1"/>
              <a:t>сенімділігі</a:t>
            </a:r>
            <a:r>
              <a:rPr lang="ru-RU" sz="1400" dirty="0"/>
              <a:t> </a:t>
            </a:r>
            <a:r>
              <a:rPr lang="ru-RU" sz="1400" dirty="0" err="1"/>
              <a:t>көрсеткіштері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қызмет</a:t>
            </a:r>
            <a:r>
              <a:rPr lang="ru-RU" sz="1400" dirty="0"/>
              <a:t> </a:t>
            </a:r>
            <a:r>
              <a:rPr lang="ru-RU" sz="1400" dirty="0" err="1"/>
              <a:t>тиімділігінің</a:t>
            </a:r>
            <a:r>
              <a:rPr lang="ru-RU" sz="1400" dirty="0"/>
              <a:t> </a:t>
            </a:r>
            <a:r>
              <a:rPr lang="ru-RU" sz="1400" dirty="0" err="1"/>
              <a:t>көрсеткіштері</a:t>
            </a:r>
            <a:r>
              <a:rPr lang="ru-RU" sz="1400" dirty="0"/>
              <a:t> </a:t>
            </a:r>
            <a:r>
              <a:rPr lang="ru-RU" sz="1400" b="1" dirty="0" err="1"/>
              <a:t>әзірленбеген</a:t>
            </a:r>
            <a:r>
              <a:rPr lang="ru-RU" sz="1400" b="1" dirty="0"/>
              <a:t> </a:t>
            </a:r>
            <a:r>
              <a:rPr lang="ru-RU" sz="1400" b="1" dirty="0" err="1"/>
              <a:t>және</a:t>
            </a:r>
            <a:r>
              <a:rPr lang="ru-RU" sz="1400" b="1" dirty="0"/>
              <a:t> </a:t>
            </a:r>
            <a:r>
              <a:rPr lang="ru-RU" sz="1400" b="1" dirty="0" err="1" smtClean="0"/>
              <a:t>бекітілмеген</a:t>
            </a: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2024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жылғы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тарифтік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сметаның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бап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бойынша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орындалуы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туралы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ақпарат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 (Основной текст)"/>
              <a:ea typeface="Times New Roman"/>
            </a:endParaRPr>
          </a:p>
          <a:p>
            <a:r>
              <a:rPr lang="ru-RU" sz="1400" dirty="0">
                <a:latin typeface="Arial (Основной текст)"/>
              </a:rPr>
              <a:t>"ЕЭК" АҚ-</a:t>
            </a:r>
            <a:r>
              <a:rPr lang="ru-RU" sz="1400" dirty="0" err="1">
                <a:latin typeface="Arial (Основной текст)"/>
              </a:rPr>
              <a:t>ның</a:t>
            </a:r>
            <a:r>
              <a:rPr lang="ru-RU" sz="1400" dirty="0">
                <a:latin typeface="Arial (Основной текст)"/>
              </a:rPr>
              <a:t> 2024 </a:t>
            </a:r>
            <a:r>
              <a:rPr lang="ru-RU" sz="1400" dirty="0" err="1">
                <a:latin typeface="Arial (Основной текст)"/>
              </a:rPr>
              <a:t>жылға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қызмет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көрсетуге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жұмсаған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шығындары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b="1" dirty="0">
                <a:solidFill>
                  <a:schemeClr val="accent1"/>
                </a:solidFill>
              </a:rPr>
              <a:t>40 341,73 </a:t>
            </a:r>
            <a:r>
              <a:rPr lang="ru-RU" sz="1400" dirty="0" err="1">
                <a:latin typeface="Arial (Основной текст)"/>
              </a:rPr>
              <a:t>мың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теңге</a:t>
            </a:r>
            <a:r>
              <a:rPr lang="ru-RU" sz="1400" dirty="0">
                <a:latin typeface="Arial (Основной текст)"/>
              </a:rPr>
              <a:t>, </a:t>
            </a:r>
            <a:r>
              <a:rPr lang="ru-RU" sz="1400" dirty="0" err="1">
                <a:latin typeface="Arial (Основной текст)"/>
              </a:rPr>
              <a:t>бекітілген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тарифтік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сметадан</a:t>
            </a:r>
            <a:r>
              <a:rPr lang="ru-RU" sz="1400" dirty="0">
                <a:latin typeface="Arial (Основной текст)"/>
              </a:rPr>
              <a:t> 180% </a:t>
            </a:r>
            <a:r>
              <a:rPr lang="ru-RU" sz="1400" dirty="0" err="1">
                <a:latin typeface="Arial (Основной текст)"/>
              </a:rPr>
              <a:t>артық.Жалпы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тарифтік</a:t>
            </a:r>
            <a:r>
              <a:rPr lang="ru-RU" sz="1400" dirty="0">
                <a:latin typeface="Arial (Основной текст)"/>
              </a:rPr>
              <a:t> смета </a:t>
            </a:r>
            <a:r>
              <a:rPr lang="ru-RU" sz="1400" dirty="0" err="1">
                <a:latin typeface="Arial (Основной текст)"/>
              </a:rPr>
              <a:t>бойынша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шығындардың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артық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шығыны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жалақының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өсуіне</a:t>
            </a:r>
            <a:r>
              <a:rPr lang="ru-RU" sz="1400" dirty="0">
                <a:latin typeface="Arial (Основной текст)"/>
              </a:rPr>
              <a:t>, </a:t>
            </a:r>
            <a:r>
              <a:rPr lang="ru-RU" sz="1400" dirty="0" err="1">
                <a:latin typeface="Arial (Основной текст)"/>
              </a:rPr>
              <a:t>бекітілген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тарифтік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сметада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көзделмеген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шығындардың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болуына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және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инфляциялық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процеске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байланысты</a:t>
            </a:r>
            <a:r>
              <a:rPr lang="ru-RU" sz="1400" dirty="0">
                <a:latin typeface="Arial (Основной текст)"/>
              </a:rPr>
              <a:t>. </a:t>
            </a:r>
            <a:endParaRPr lang="ru-RU" sz="1400" dirty="0" smtClean="0">
              <a:latin typeface="Arial (Основной текст)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 (Основной текст)"/>
              </a:rPr>
              <a:t>3. </a:t>
            </a:r>
            <a:r>
              <a:rPr lang="ru-RU" sz="1400" b="1" dirty="0" err="1">
                <a:latin typeface="Arial (Основной текст)"/>
              </a:rPr>
              <a:t>Көрсетілген</a:t>
            </a:r>
            <a:r>
              <a:rPr lang="ru-RU" sz="1400" b="1" dirty="0">
                <a:latin typeface="Arial (Основной текст)"/>
              </a:rPr>
              <a:t> </a:t>
            </a:r>
            <a:r>
              <a:rPr lang="ru-RU" sz="1400" b="1" dirty="0" err="1">
                <a:latin typeface="Arial (Основной текст)"/>
              </a:rPr>
              <a:t>қызметтердің</a:t>
            </a:r>
            <a:r>
              <a:rPr lang="ru-RU" sz="1400" b="1" dirty="0">
                <a:latin typeface="Arial (Основной текст)"/>
              </a:rPr>
              <a:t> </a:t>
            </a:r>
            <a:r>
              <a:rPr lang="ru-RU" sz="1400" b="1" dirty="0" err="1">
                <a:latin typeface="Arial (Основной текст)"/>
              </a:rPr>
              <a:t>көлемі</a:t>
            </a:r>
            <a:r>
              <a:rPr lang="ru-RU" sz="1400" b="1" dirty="0">
                <a:latin typeface="Arial (Основной текст)"/>
              </a:rPr>
              <a:t> </a:t>
            </a:r>
            <a:r>
              <a:rPr lang="ru-RU" sz="1400" b="1" dirty="0" err="1">
                <a:latin typeface="Arial (Основной текст)"/>
              </a:rPr>
              <a:t>туралы</a:t>
            </a:r>
            <a:r>
              <a:rPr lang="ru-RU" sz="1400" b="1" dirty="0">
                <a:latin typeface="Arial (Основной текст)"/>
              </a:rPr>
              <a:t> </a:t>
            </a:r>
            <a:r>
              <a:rPr lang="ru-RU" sz="1400" b="1" dirty="0" err="1">
                <a:latin typeface="Arial (Основной текст)"/>
              </a:rPr>
              <a:t>ақпарат</a:t>
            </a:r>
            <a:endParaRPr lang="en-US" sz="1400" b="1" dirty="0">
              <a:latin typeface="Arial (Основной текст)"/>
            </a:endParaRPr>
          </a:p>
          <a:p>
            <a:r>
              <a:rPr lang="ru-RU" sz="1400" dirty="0" err="1">
                <a:latin typeface="Arial (Основной текст)"/>
              </a:rPr>
              <a:t>Көрсетілген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қызметтердің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көлемі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b="1" dirty="0">
                <a:solidFill>
                  <a:schemeClr val="accent1"/>
                </a:solidFill>
              </a:rPr>
              <a:t>405,46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мың</a:t>
            </a:r>
            <a:r>
              <a:rPr lang="ru-RU" sz="1400" dirty="0">
                <a:latin typeface="Arial (Основной текст)"/>
              </a:rPr>
              <a:t> м3 </a:t>
            </a:r>
            <a:r>
              <a:rPr lang="ru-RU" sz="1400" dirty="0" err="1">
                <a:latin typeface="Arial (Основной текст)"/>
              </a:rPr>
              <a:t>құрады</a:t>
            </a:r>
            <a:r>
              <a:rPr lang="ru-RU" sz="1400" dirty="0">
                <a:latin typeface="Arial (Основной текст)"/>
              </a:rPr>
              <a:t>, </a:t>
            </a:r>
            <a:r>
              <a:rPr lang="ru-RU" sz="1400" dirty="0" err="1">
                <a:latin typeface="Arial (Основной текст)"/>
              </a:rPr>
              <a:t>бұл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бекітілген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тарифтік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сметада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көзделгеннен</a:t>
            </a:r>
            <a:r>
              <a:rPr lang="ru-RU" sz="1400" dirty="0">
                <a:latin typeface="Arial (Основной текст)"/>
              </a:rPr>
              <a:t> 12% - </a:t>
            </a:r>
            <a:r>
              <a:rPr lang="ru-RU" sz="1400" dirty="0" err="1">
                <a:latin typeface="Arial (Основной текст)"/>
              </a:rPr>
              <a:t>ға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артық</a:t>
            </a:r>
            <a:r>
              <a:rPr lang="ru-RU" sz="1400" dirty="0">
                <a:latin typeface="Arial (Основной текст)"/>
              </a:rPr>
              <a:t>. </a:t>
            </a:r>
            <a:r>
              <a:rPr lang="ru-RU" sz="1400" dirty="0" err="1">
                <a:latin typeface="Arial (Основной текст)"/>
              </a:rPr>
              <a:t>Сату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көлемінің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ұлғаюы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реттелетін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қызметті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тұтынушының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сұранысының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артуына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байланысты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болды</a:t>
            </a:r>
            <a:r>
              <a:rPr lang="ru-RU" sz="1400" dirty="0" smtClean="0"/>
              <a:t>.</a:t>
            </a:r>
            <a:endParaRPr lang="ru-RU" sz="1400" dirty="0">
              <a:latin typeface="Arial (Основной текст)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 (Основной текст)"/>
              </a:rPr>
              <a:t>4. </a:t>
            </a:r>
            <a:r>
              <a:rPr lang="ru-RU" sz="1400" b="1" dirty="0" err="1">
                <a:latin typeface="Arial (Основной текст)"/>
              </a:rPr>
              <a:t>Негізгі</a:t>
            </a:r>
            <a:r>
              <a:rPr lang="ru-RU" sz="1400" b="1" dirty="0">
                <a:latin typeface="Arial (Основной текст)"/>
              </a:rPr>
              <a:t> </a:t>
            </a:r>
            <a:r>
              <a:rPr lang="ru-RU" sz="1400" b="1" dirty="0" err="1">
                <a:latin typeface="Arial (Основной текст)"/>
              </a:rPr>
              <a:t>қаржы-экономикалық</a:t>
            </a:r>
            <a:r>
              <a:rPr lang="ru-RU" sz="1400" b="1" dirty="0">
                <a:latin typeface="Arial (Основной текст)"/>
              </a:rPr>
              <a:t> </a:t>
            </a:r>
            <a:r>
              <a:rPr lang="ru-RU" sz="1400" b="1" dirty="0" err="1">
                <a:latin typeface="Arial (Основной текст)"/>
              </a:rPr>
              <a:t>көрсеткіштер</a:t>
            </a:r>
            <a:r>
              <a:rPr lang="ru-RU" sz="1400" b="1" dirty="0">
                <a:latin typeface="Arial (Основной текст)"/>
              </a:rPr>
              <a:t> </a:t>
            </a:r>
            <a:r>
              <a:rPr lang="ru-RU" sz="1400" b="1" dirty="0" err="1">
                <a:latin typeface="Arial (Основной текст)"/>
              </a:rPr>
              <a:t>туралы</a:t>
            </a:r>
            <a:r>
              <a:rPr lang="ru-RU" sz="1400" b="1" dirty="0">
                <a:latin typeface="Arial (Основной текст)"/>
              </a:rPr>
              <a:t> </a:t>
            </a:r>
            <a:r>
              <a:rPr lang="ru-RU" sz="1400" b="1" dirty="0" err="1">
                <a:latin typeface="Arial (Основной текст)"/>
              </a:rPr>
              <a:t>ақпарат</a:t>
            </a:r>
            <a:endParaRPr lang="ru-RU" sz="1400" b="1" dirty="0">
              <a:latin typeface="Arial (Основной текст)"/>
            </a:endParaRPr>
          </a:p>
          <a:p>
            <a:r>
              <a:rPr lang="ru-RU" sz="1400" dirty="0" err="1" smtClean="0">
                <a:latin typeface="Arial (Основной текст)"/>
              </a:rPr>
              <a:t>Табыс</a:t>
            </a:r>
            <a:r>
              <a:rPr lang="ru-RU" sz="1400" dirty="0" smtClean="0">
                <a:latin typeface="Arial (Основной текст)"/>
              </a:rPr>
              <a:t> – </a:t>
            </a:r>
            <a:r>
              <a:rPr lang="ru-RU" sz="1400" b="1" dirty="0" smtClean="0">
                <a:solidFill>
                  <a:schemeClr val="accent1"/>
                </a:solidFill>
                <a:latin typeface="Arial (Основной текст)"/>
              </a:rPr>
              <a:t>16 145,3 </a:t>
            </a:r>
            <a:r>
              <a:rPr lang="ru-RU" sz="1400" dirty="0" err="1" smtClean="0">
                <a:latin typeface="Arial (Основной текст)"/>
              </a:rPr>
              <a:t>мың</a:t>
            </a:r>
            <a:r>
              <a:rPr lang="ru-RU" sz="1400" dirty="0" smtClean="0">
                <a:latin typeface="Arial (Основной текст)"/>
              </a:rPr>
              <a:t> </a:t>
            </a:r>
            <a:r>
              <a:rPr lang="ru-RU" sz="1400" dirty="0" err="1" smtClean="0">
                <a:latin typeface="Arial (Основной текст)"/>
              </a:rPr>
              <a:t>теңге</a:t>
            </a:r>
            <a:r>
              <a:rPr lang="ru-RU" sz="1400" dirty="0">
                <a:latin typeface="Arial (Основной текст)"/>
              </a:rPr>
              <a:t>, </a:t>
            </a:r>
          </a:p>
          <a:p>
            <a:r>
              <a:rPr lang="ru-RU" sz="1400" dirty="0" err="1" smtClean="0">
                <a:latin typeface="Arial (Основной текст)"/>
              </a:rPr>
              <a:t>Шығын</a:t>
            </a:r>
            <a:r>
              <a:rPr lang="ru-RU" sz="1400" dirty="0" smtClean="0">
                <a:latin typeface="Arial (Основной текст)"/>
              </a:rPr>
              <a:t> </a:t>
            </a:r>
            <a:r>
              <a:rPr lang="ru-RU" sz="1400" dirty="0">
                <a:latin typeface="Arial (Основной текст)"/>
              </a:rPr>
              <a:t>–</a:t>
            </a:r>
            <a:r>
              <a:rPr lang="ru-RU" sz="1400" dirty="0" smtClean="0">
                <a:latin typeface="Arial (Основной текст)"/>
              </a:rPr>
              <a:t> </a:t>
            </a:r>
            <a:r>
              <a:rPr lang="ru-RU" sz="1400" b="1" dirty="0" smtClean="0">
                <a:solidFill>
                  <a:schemeClr val="accent1"/>
                </a:solidFill>
                <a:latin typeface="Arial (Основной текст)"/>
              </a:rPr>
              <a:t>40 341,73 </a:t>
            </a:r>
            <a:r>
              <a:rPr lang="ru-RU" sz="1400" dirty="0" err="1">
                <a:latin typeface="Arial (Основной текст)"/>
              </a:rPr>
              <a:t>мың</a:t>
            </a:r>
            <a:r>
              <a:rPr lang="ru-RU" sz="1400" dirty="0">
                <a:latin typeface="Arial (Основной текст)"/>
              </a:rPr>
              <a:t> </a:t>
            </a:r>
            <a:r>
              <a:rPr lang="ru-RU" sz="1400" dirty="0" err="1">
                <a:latin typeface="Arial (Основной текст)"/>
              </a:rPr>
              <a:t>т</a:t>
            </a:r>
            <a:r>
              <a:rPr lang="ru-RU" sz="1400" dirty="0" err="1" smtClean="0">
                <a:latin typeface="Arial (Основной текст)"/>
              </a:rPr>
              <a:t>еңге</a:t>
            </a:r>
            <a:r>
              <a:rPr lang="ru-RU" sz="1400" dirty="0">
                <a:latin typeface="Arial (Основной текст)"/>
              </a:rPr>
              <a:t>. </a:t>
            </a:r>
          </a:p>
          <a:p>
            <a:r>
              <a:rPr lang="ru-RU" sz="1400" dirty="0" err="1" smtClean="0">
                <a:latin typeface="Arial (Основной текст)"/>
              </a:rPr>
              <a:t>Залал</a:t>
            </a:r>
            <a:r>
              <a:rPr lang="ru-RU" sz="1400" dirty="0" smtClean="0">
                <a:latin typeface="Arial (Основной текст)"/>
              </a:rPr>
              <a:t> – </a:t>
            </a:r>
            <a:r>
              <a:rPr lang="ru-RU" sz="1400" b="1" dirty="0" smtClean="0">
                <a:solidFill>
                  <a:schemeClr val="accent1"/>
                </a:solidFill>
                <a:latin typeface="Arial (Основной текст)"/>
              </a:rPr>
              <a:t>24 196,43 </a:t>
            </a:r>
            <a:r>
              <a:rPr lang="ru-RU" sz="1400" dirty="0" err="1" smtClean="0">
                <a:latin typeface="Arial (Основной текст)"/>
              </a:rPr>
              <a:t>мың</a:t>
            </a:r>
            <a:r>
              <a:rPr lang="ru-RU" sz="1400" dirty="0" smtClean="0">
                <a:latin typeface="Arial (Основной текст)"/>
              </a:rPr>
              <a:t> </a:t>
            </a:r>
            <a:r>
              <a:rPr lang="ru-RU" sz="1400" dirty="0" err="1" smtClean="0">
                <a:latin typeface="Arial (Основной текст)"/>
              </a:rPr>
              <a:t>теңге</a:t>
            </a:r>
            <a:r>
              <a:rPr lang="ru-RU" sz="1400" dirty="0" smtClean="0">
                <a:latin typeface="Arial (Основной текст)"/>
              </a:rPr>
              <a:t> </a:t>
            </a:r>
          </a:p>
          <a:p>
            <a:endParaRPr lang="ru-RU" sz="1400" dirty="0">
              <a:latin typeface="Arial (Основной текст)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сапасына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тарапынан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шағымдар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974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069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17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body" sz="quarter" idx="11"/>
          </p:nvPr>
        </p:nvSpPr>
        <p:spPr/>
        <p:txBody>
          <a:bodyPr vert="horz"/>
          <a:lstStyle/>
          <a:p>
            <a:pPr algn="ctr"/>
            <a:r>
              <a:rPr lang="ru-RU" dirty="0" err="1" smtClean="0">
                <a:solidFill>
                  <a:schemeClr val="accent1"/>
                </a:solidFill>
              </a:rPr>
              <a:t>Назарларыңызға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рахмет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72048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73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</a:t>
            </a:r>
            <a:r>
              <a:rPr lang="ru-RU" dirty="0" err="1"/>
              <a:t>Табиғи</a:t>
            </a:r>
            <a:r>
              <a:rPr lang="ru-RU" dirty="0"/>
              <a:t> монополия </a:t>
            </a:r>
            <a:r>
              <a:rPr lang="ru-RU" dirty="0" err="1"/>
              <a:t>субъектісі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99" y="4041006"/>
            <a:ext cx="54984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u="sng" dirty="0" err="1"/>
              <a:t>Реттелетін</a:t>
            </a:r>
            <a:r>
              <a:rPr lang="ru-RU" sz="1600" u="sng" dirty="0"/>
              <a:t> </a:t>
            </a:r>
            <a:r>
              <a:rPr lang="ru-RU" sz="1600" u="sng" dirty="0" err="1"/>
              <a:t>қызметтерге</a:t>
            </a:r>
            <a:r>
              <a:rPr lang="ru-RU" sz="1600" u="sng" dirty="0"/>
              <a:t> </a:t>
            </a:r>
            <a:r>
              <a:rPr lang="ru-RU" sz="1600" u="sng" dirty="0" err="1" smtClean="0"/>
              <a:t>тарифтер</a:t>
            </a:r>
            <a:r>
              <a:rPr lang="ru-RU" sz="1600" u="sng" dirty="0" smtClean="0"/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err="1" smtClean="0"/>
              <a:t>Жылу</a:t>
            </a:r>
            <a:r>
              <a:rPr lang="ru-RU" sz="1600" dirty="0" smtClean="0"/>
              <a:t> </a:t>
            </a:r>
            <a:r>
              <a:rPr lang="ru-RU" sz="1600" dirty="0" err="1" smtClean="0"/>
              <a:t>энергиясын</a:t>
            </a:r>
            <a:r>
              <a:rPr lang="ru-RU" sz="1600" dirty="0" smtClean="0"/>
              <a:t> </a:t>
            </a:r>
            <a:r>
              <a:rPr lang="ru-RU" sz="1600" dirty="0" err="1" smtClean="0"/>
              <a:t>өндіру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1 882,82 </a:t>
            </a:r>
            <a:r>
              <a:rPr lang="ru-RU" sz="1600" dirty="0" err="1" smtClean="0"/>
              <a:t>теңге</a:t>
            </a:r>
            <a:r>
              <a:rPr lang="ru-RU" sz="1600" dirty="0" smtClean="0"/>
              <a:t>/Гкал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err="1"/>
              <a:t>тарату</a:t>
            </a:r>
            <a:r>
              <a:rPr lang="ru-RU" sz="1600" dirty="0"/>
              <a:t> </a:t>
            </a:r>
            <a:r>
              <a:rPr lang="ru-RU" sz="1600" dirty="0" err="1"/>
              <a:t>желілері</a:t>
            </a:r>
            <a:r>
              <a:rPr lang="ru-RU" sz="1600" dirty="0"/>
              <a:t> </a:t>
            </a:r>
            <a:r>
              <a:rPr lang="ru-RU" sz="1600" dirty="0" err="1"/>
              <a:t>арқылы</a:t>
            </a:r>
            <a:r>
              <a:rPr lang="ru-RU" sz="1600" dirty="0"/>
              <a:t> су </a:t>
            </a:r>
            <a:r>
              <a:rPr lang="ru-RU" sz="1600" dirty="0" smtClean="0"/>
              <a:t>беру – </a:t>
            </a:r>
            <a:r>
              <a:rPr lang="ru-RU" sz="1600" dirty="0" smtClean="0">
                <a:solidFill>
                  <a:schemeClr val="accent1"/>
                </a:solidFill>
              </a:rPr>
              <a:t>39,82 </a:t>
            </a:r>
            <a:r>
              <a:rPr lang="ru-RU" sz="1600" dirty="0" err="1" smtClean="0"/>
              <a:t>теңге</a:t>
            </a:r>
            <a:r>
              <a:rPr lang="ru-RU" sz="1600" dirty="0" smtClean="0"/>
              <a:t>/м3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6367" y="6193789"/>
            <a:ext cx="11019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</a:rPr>
              <a:t>«ЕЭК» </a:t>
            </a:r>
            <a:r>
              <a:rPr lang="ru-RU" sz="1600" dirty="0">
                <a:solidFill>
                  <a:prstClr val="black"/>
                </a:solidFill>
              </a:rPr>
              <a:t>АҚ </a:t>
            </a:r>
            <a:r>
              <a:rPr lang="ru-RU" sz="1600" dirty="0" err="1">
                <a:solidFill>
                  <a:prstClr val="black"/>
                </a:solidFill>
              </a:rPr>
              <a:t>үшін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реттелетін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қызметтердің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сапасы</a:t>
            </a:r>
            <a:r>
              <a:rPr lang="ru-RU" sz="1600" dirty="0">
                <a:solidFill>
                  <a:prstClr val="black"/>
                </a:solidFill>
              </a:rPr>
              <a:t> мен </a:t>
            </a:r>
            <a:r>
              <a:rPr lang="ru-RU" sz="1600" dirty="0" err="1">
                <a:solidFill>
                  <a:prstClr val="black"/>
                </a:solidFill>
              </a:rPr>
              <a:t>сенімділігі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көрсеткіштері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және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қызмет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тиімділігінің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көрсеткіштері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әзірленбеген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және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бекітілмеген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5874" y="1616991"/>
            <a:ext cx="2934201" cy="3101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9844" y="3337014"/>
            <a:ext cx="3114675" cy="2792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499" y="826418"/>
            <a:ext cx="11184690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smtClean="0"/>
              <a:t>«</a:t>
            </a:r>
            <a:r>
              <a:rPr lang="ru-RU" sz="1600" dirty="0" err="1" smtClean="0"/>
              <a:t>Еуроазиаттық</a:t>
            </a:r>
            <a:r>
              <a:rPr lang="ru-RU" sz="1600" dirty="0" smtClean="0"/>
              <a:t> </a:t>
            </a:r>
            <a:r>
              <a:rPr lang="ru-RU" sz="1600" dirty="0" err="1"/>
              <a:t>энергетикалық</a:t>
            </a:r>
            <a:r>
              <a:rPr lang="ru-RU" sz="1600" dirty="0"/>
              <a:t> </a:t>
            </a:r>
            <a:r>
              <a:rPr lang="ru-RU" sz="1600" dirty="0" err="1" smtClean="0"/>
              <a:t>корпорациясы</a:t>
            </a:r>
            <a:r>
              <a:rPr lang="ru-RU" sz="1600" dirty="0" smtClean="0"/>
              <a:t>» </a:t>
            </a:r>
            <a:r>
              <a:rPr lang="ru-RU" sz="1600" dirty="0"/>
              <a:t>АҚ (ЕЭК) - 1996 </a:t>
            </a:r>
            <a:r>
              <a:rPr lang="ru-RU" sz="1600" dirty="0" err="1"/>
              <a:t>жылы</a:t>
            </a:r>
            <a:r>
              <a:rPr lang="ru-RU" sz="1600" dirty="0"/>
              <a:t> </a:t>
            </a:r>
            <a:r>
              <a:rPr lang="ru-RU" sz="1600" dirty="0" err="1"/>
              <a:t>құрылған</a:t>
            </a:r>
            <a:r>
              <a:rPr lang="ru-RU" sz="1600" dirty="0"/>
              <a:t> </a:t>
            </a:r>
            <a:r>
              <a:rPr lang="ru-RU" sz="1600" dirty="0" err="1"/>
              <a:t>Қазақстандағы</a:t>
            </a:r>
            <a:r>
              <a:rPr lang="ru-RU" sz="1600" dirty="0"/>
              <a:t> </a:t>
            </a:r>
            <a:r>
              <a:rPr lang="ru-RU" sz="1600" dirty="0" err="1"/>
              <a:t>электр</a:t>
            </a:r>
            <a:r>
              <a:rPr lang="ru-RU" sz="1600" dirty="0"/>
              <a:t> </a:t>
            </a:r>
            <a:r>
              <a:rPr lang="ru-RU" sz="1600" dirty="0" err="1"/>
              <a:t>энергиясы</a:t>
            </a:r>
            <a:r>
              <a:rPr lang="ru-RU" sz="1600" dirty="0"/>
              <a:t> мен </a:t>
            </a:r>
            <a:r>
              <a:rPr lang="ru-RU" sz="1600" dirty="0" err="1"/>
              <a:t>көмірді</a:t>
            </a:r>
            <a:r>
              <a:rPr lang="ru-RU" sz="1600" dirty="0"/>
              <a:t> </a:t>
            </a:r>
            <a:r>
              <a:rPr lang="ru-RU" sz="1600" dirty="0" err="1"/>
              <a:t>ірі</a:t>
            </a:r>
            <a:r>
              <a:rPr lang="ru-RU" sz="1600" dirty="0"/>
              <a:t> </a:t>
            </a:r>
            <a:r>
              <a:rPr lang="ru-RU" sz="1600" dirty="0" err="1"/>
              <a:t>жеткізушілердің</a:t>
            </a:r>
            <a:r>
              <a:rPr lang="ru-RU" sz="1600" dirty="0"/>
              <a:t> </a:t>
            </a:r>
            <a:r>
              <a:rPr lang="ru-RU" sz="1600" dirty="0" err="1"/>
              <a:t>бірі</a:t>
            </a:r>
            <a:r>
              <a:rPr lang="ru-RU" sz="16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499" y="1351855"/>
            <a:ext cx="7661844" cy="198515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«ЕЭК» </a:t>
            </a:r>
            <a:r>
              <a:rPr lang="ru-RU" sz="1600" dirty="0"/>
              <a:t>АҚ </a:t>
            </a:r>
            <a:r>
              <a:rPr lang="ru-RU" sz="1600" dirty="0" err="1"/>
              <a:t>келесі</a:t>
            </a:r>
            <a:r>
              <a:rPr lang="ru-RU" sz="1600" dirty="0"/>
              <a:t> </a:t>
            </a:r>
            <a:r>
              <a:rPr lang="ru-RU" sz="1600" dirty="0" err="1"/>
              <a:t>қызмет</a:t>
            </a:r>
            <a:r>
              <a:rPr lang="ru-RU" sz="1600" dirty="0"/>
              <a:t> </a:t>
            </a:r>
            <a:r>
              <a:rPr lang="ru-RU" sz="1600" dirty="0" err="1"/>
              <a:t>түрлері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</a:t>
            </a:r>
            <a:r>
              <a:rPr lang="ru-RU" sz="1600" dirty="0" err="1"/>
              <a:t>табиғи</a:t>
            </a:r>
            <a:r>
              <a:rPr lang="ru-RU" sz="1600" dirty="0"/>
              <a:t> </a:t>
            </a:r>
            <a:r>
              <a:rPr lang="ru-RU" sz="1600" dirty="0" err="1"/>
              <a:t>монополиялар</a:t>
            </a:r>
            <a:r>
              <a:rPr lang="ru-RU" sz="1600" dirty="0"/>
              <a:t> </a:t>
            </a:r>
            <a:r>
              <a:rPr lang="ru-RU" sz="1600" dirty="0" err="1"/>
              <a:t>субъектісі</a:t>
            </a:r>
            <a:r>
              <a:rPr lang="ru-RU" sz="1600" dirty="0"/>
              <a:t> </a:t>
            </a:r>
            <a:r>
              <a:rPr lang="ru-RU" sz="1600" dirty="0" err="1"/>
              <a:t>болып</a:t>
            </a:r>
            <a:r>
              <a:rPr lang="ru-RU" sz="1600" dirty="0"/>
              <a:t> </a:t>
            </a:r>
            <a:r>
              <a:rPr lang="ru-RU" sz="1600" dirty="0" err="1" smtClean="0"/>
              <a:t>табылады</a:t>
            </a:r>
            <a:r>
              <a:rPr lang="ru-RU" sz="1600" dirty="0" smtClean="0"/>
              <a:t>: </a:t>
            </a:r>
          </a:p>
          <a:p>
            <a:pPr indent="625475"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err="1"/>
              <a:t>жылу</a:t>
            </a:r>
            <a:r>
              <a:rPr lang="ru-RU" sz="1600" b="1" dirty="0"/>
              <a:t> </a:t>
            </a:r>
            <a:r>
              <a:rPr lang="ru-RU" sz="1600" b="1" dirty="0" err="1"/>
              <a:t>энергиясын</a:t>
            </a:r>
            <a:r>
              <a:rPr lang="ru-RU" sz="1600" b="1" dirty="0"/>
              <a:t> </a:t>
            </a:r>
            <a:r>
              <a:rPr lang="ru-RU" sz="1600" b="1" dirty="0" err="1"/>
              <a:t>өндіру</a:t>
            </a:r>
            <a:r>
              <a:rPr lang="ru-RU" sz="1600" b="1" dirty="0"/>
              <a:t> </a:t>
            </a:r>
            <a:endParaRPr lang="en-US" sz="1600" b="1" dirty="0" smtClean="0"/>
          </a:p>
          <a:p>
            <a:pPr indent="625475"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err="1"/>
              <a:t>тарату</a:t>
            </a:r>
            <a:r>
              <a:rPr lang="ru-RU" sz="1600" b="1" dirty="0"/>
              <a:t> </a:t>
            </a:r>
            <a:r>
              <a:rPr lang="ru-RU" sz="1600" b="1" dirty="0" err="1"/>
              <a:t>желілері</a:t>
            </a:r>
            <a:r>
              <a:rPr lang="ru-RU" sz="1600" b="1" dirty="0"/>
              <a:t> </a:t>
            </a:r>
            <a:r>
              <a:rPr lang="ru-RU" sz="1600" b="1" dirty="0" err="1"/>
              <a:t>арқылы</a:t>
            </a:r>
            <a:r>
              <a:rPr lang="ru-RU" sz="1600" b="1" dirty="0"/>
              <a:t> су беру. </a:t>
            </a:r>
            <a:r>
              <a:rPr lang="ru-RU" sz="1200" i="1" dirty="0"/>
              <a:t>2017 </a:t>
            </a:r>
            <a:r>
              <a:rPr lang="ru-RU" sz="1200" i="1" dirty="0" err="1"/>
              <a:t>жылдан</a:t>
            </a:r>
            <a:r>
              <a:rPr lang="ru-RU" sz="1200" i="1" dirty="0"/>
              <a:t> </a:t>
            </a:r>
            <a:r>
              <a:rPr lang="ru-RU" sz="1200" i="1" dirty="0" err="1"/>
              <a:t>бастап</a:t>
            </a:r>
            <a:r>
              <a:rPr lang="ru-RU" sz="1200" i="1" dirty="0"/>
              <a:t> </a:t>
            </a:r>
            <a:r>
              <a:rPr lang="ru-RU" sz="1200" i="1" dirty="0" smtClean="0"/>
              <a:t>«</a:t>
            </a:r>
            <a:r>
              <a:rPr lang="ru-RU" sz="1200" i="1" dirty="0" err="1" smtClean="0"/>
              <a:t>Тарату</a:t>
            </a:r>
            <a:r>
              <a:rPr lang="ru-RU" sz="1200" i="1" dirty="0" smtClean="0"/>
              <a:t> </a:t>
            </a:r>
            <a:r>
              <a:rPr lang="ru-RU" sz="1200" i="1" dirty="0" err="1"/>
              <a:t>желілері</a:t>
            </a:r>
            <a:r>
              <a:rPr lang="ru-RU" sz="1200" i="1" dirty="0"/>
              <a:t> </a:t>
            </a:r>
            <a:r>
              <a:rPr lang="ru-RU" sz="1200" i="1" dirty="0" err="1"/>
              <a:t>арқылы</a:t>
            </a:r>
            <a:r>
              <a:rPr lang="ru-RU" sz="1200" i="1" dirty="0"/>
              <a:t> су </a:t>
            </a:r>
            <a:r>
              <a:rPr lang="ru-RU" sz="1200" i="1" dirty="0" smtClean="0"/>
              <a:t>беру» </a:t>
            </a:r>
            <a:r>
              <a:rPr lang="ru-RU" sz="1200" i="1" dirty="0" err="1"/>
              <a:t>қызметінің</a:t>
            </a:r>
            <a:r>
              <a:rPr lang="ru-RU" sz="1200" i="1" dirty="0"/>
              <a:t> </a:t>
            </a:r>
            <a:r>
              <a:rPr lang="ru-RU" sz="1200" i="1" dirty="0" err="1"/>
              <a:t>түрі</a:t>
            </a:r>
            <a:r>
              <a:rPr lang="ru-RU" sz="1200" i="1" dirty="0"/>
              <a:t> </a:t>
            </a:r>
            <a:r>
              <a:rPr lang="ru-RU" sz="1200" i="1" dirty="0" err="1"/>
              <a:t>бойынша</a:t>
            </a:r>
            <a:r>
              <a:rPr lang="ru-RU" sz="1200" i="1" dirty="0"/>
              <a:t> </a:t>
            </a:r>
            <a:r>
              <a:rPr lang="ru-RU" sz="1200" i="1" dirty="0" err="1"/>
              <a:t>кәсіпорын</a:t>
            </a:r>
            <a:r>
              <a:rPr lang="ru-RU" sz="1200" i="1" dirty="0"/>
              <a:t> </a:t>
            </a:r>
            <a:r>
              <a:rPr lang="ru-RU" sz="1200" i="1" dirty="0" err="1"/>
              <a:t>қуаты</a:t>
            </a:r>
            <a:r>
              <a:rPr lang="ru-RU" sz="1200" i="1" dirty="0"/>
              <a:t> аз </a:t>
            </a:r>
            <a:r>
              <a:rPr lang="ru-RU" sz="1200" i="1" dirty="0" err="1"/>
              <a:t>табиғи</a:t>
            </a:r>
            <a:r>
              <a:rPr lang="ru-RU" sz="1200" i="1" dirty="0"/>
              <a:t> </a:t>
            </a:r>
            <a:r>
              <a:rPr lang="ru-RU" sz="1200" i="1" dirty="0" err="1"/>
              <a:t>монополиялардың</a:t>
            </a:r>
            <a:r>
              <a:rPr lang="ru-RU" sz="1200" i="1" dirty="0"/>
              <a:t> </a:t>
            </a:r>
            <a:r>
              <a:rPr lang="ru-RU" sz="1200" i="1" dirty="0" err="1"/>
              <a:t>субъектісі</a:t>
            </a:r>
            <a:r>
              <a:rPr lang="ru-RU" sz="1200" i="1" dirty="0"/>
              <a:t> </a:t>
            </a:r>
            <a:r>
              <a:rPr lang="ru-RU" sz="1200" i="1" dirty="0" err="1"/>
              <a:t>болып</a:t>
            </a:r>
            <a:r>
              <a:rPr lang="ru-RU" sz="1200" i="1" dirty="0"/>
              <a:t> </a:t>
            </a:r>
            <a:r>
              <a:rPr lang="ru-RU" sz="1200" i="1" dirty="0" err="1" smtClean="0"/>
              <a:t>табылады</a:t>
            </a:r>
            <a:r>
              <a:rPr lang="ru-RU" sz="1200" i="1" dirty="0" smtClean="0"/>
              <a:t>.</a:t>
            </a:r>
            <a:endParaRPr lang="ru-RU" sz="1200" i="1" dirty="0"/>
          </a:p>
          <a:p>
            <a:endParaRPr lang="ru-RU" sz="1600" dirty="0"/>
          </a:p>
        </p:txBody>
      </p:sp>
      <p:grpSp>
        <p:nvGrpSpPr>
          <p:cNvPr id="22" name="Group 490"/>
          <p:cNvGrpSpPr/>
          <p:nvPr/>
        </p:nvGrpSpPr>
        <p:grpSpPr>
          <a:xfrm>
            <a:off x="519060" y="2297787"/>
            <a:ext cx="369888" cy="368300"/>
            <a:chOff x="-3314701" y="4416426"/>
            <a:chExt cx="369888" cy="368300"/>
          </a:xfrm>
        </p:grpSpPr>
        <p:sp>
          <p:nvSpPr>
            <p:cNvPr id="23" name="Freeform 63"/>
            <p:cNvSpPr>
              <a:spLocks/>
            </p:cNvSpPr>
            <p:nvPr/>
          </p:nvSpPr>
          <p:spPr bwMode="auto">
            <a:xfrm>
              <a:off x="-3314701" y="4416426"/>
              <a:ext cx="369888" cy="368300"/>
            </a:xfrm>
            <a:custGeom>
              <a:avLst/>
              <a:gdLst>
                <a:gd name="T0" fmla="*/ 261 w 283"/>
                <a:gd name="T1" fmla="*/ 109 h 283"/>
                <a:gd name="T2" fmla="*/ 253 w 283"/>
                <a:gd name="T3" fmla="*/ 98 h 283"/>
                <a:gd name="T4" fmla="*/ 254 w 283"/>
                <a:gd name="T5" fmla="*/ 120 h 283"/>
                <a:gd name="T6" fmla="*/ 274 w 283"/>
                <a:gd name="T7" fmla="*/ 159 h 283"/>
                <a:gd name="T8" fmla="*/ 252 w 283"/>
                <a:gd name="T9" fmla="*/ 171 h 283"/>
                <a:gd name="T10" fmla="*/ 265 w 283"/>
                <a:gd name="T11" fmla="*/ 192 h 283"/>
                <a:gd name="T12" fmla="*/ 229 w 283"/>
                <a:gd name="T13" fmla="*/ 216 h 283"/>
                <a:gd name="T14" fmla="*/ 215 w 283"/>
                <a:gd name="T15" fmla="*/ 234 h 283"/>
                <a:gd name="T16" fmla="*/ 185 w 283"/>
                <a:gd name="T17" fmla="*/ 252 h 283"/>
                <a:gd name="T18" fmla="*/ 159 w 283"/>
                <a:gd name="T19" fmla="*/ 258 h 283"/>
                <a:gd name="T20" fmla="*/ 124 w 283"/>
                <a:gd name="T21" fmla="*/ 258 h 283"/>
                <a:gd name="T22" fmla="*/ 98 w 283"/>
                <a:gd name="T23" fmla="*/ 252 h 283"/>
                <a:gd name="T24" fmla="*/ 67 w 283"/>
                <a:gd name="T25" fmla="*/ 234 h 283"/>
                <a:gd name="T26" fmla="*/ 54 w 283"/>
                <a:gd name="T27" fmla="*/ 216 h 283"/>
                <a:gd name="T28" fmla="*/ 18 w 283"/>
                <a:gd name="T29" fmla="*/ 192 h 283"/>
                <a:gd name="T30" fmla="*/ 31 w 283"/>
                <a:gd name="T31" fmla="*/ 171 h 283"/>
                <a:gd name="T32" fmla="*/ 9 w 283"/>
                <a:gd name="T33" fmla="*/ 159 h 283"/>
                <a:gd name="T34" fmla="*/ 29 w 283"/>
                <a:gd name="T35" fmla="*/ 120 h 283"/>
                <a:gd name="T36" fmla="*/ 31 w 283"/>
                <a:gd name="T37" fmla="*/ 98 h 283"/>
                <a:gd name="T38" fmla="*/ 48 w 283"/>
                <a:gd name="T39" fmla="*/ 67 h 283"/>
                <a:gd name="T40" fmla="*/ 66 w 283"/>
                <a:gd name="T41" fmla="*/ 54 h 283"/>
                <a:gd name="T42" fmla="*/ 90 w 283"/>
                <a:gd name="T43" fmla="*/ 18 h 283"/>
                <a:gd name="T44" fmla="*/ 120 w 283"/>
                <a:gd name="T45" fmla="*/ 28 h 283"/>
                <a:gd name="T46" fmla="*/ 159 w 283"/>
                <a:gd name="T47" fmla="*/ 9 h 283"/>
                <a:gd name="T48" fmla="*/ 180 w 283"/>
                <a:gd name="T49" fmla="*/ 33 h 283"/>
                <a:gd name="T50" fmla="*/ 223 w 283"/>
                <a:gd name="T51" fmla="*/ 35 h 283"/>
                <a:gd name="T52" fmla="*/ 223 w 283"/>
                <a:gd name="T53" fmla="*/ 60 h 283"/>
                <a:gd name="T54" fmla="*/ 247 w 283"/>
                <a:gd name="T55" fmla="*/ 60 h 283"/>
                <a:gd name="T56" fmla="*/ 275 w 283"/>
                <a:gd name="T57" fmla="*/ 89 h 283"/>
                <a:gd name="T58" fmla="*/ 233 w 283"/>
                <a:gd name="T59" fmla="*/ 58 h 283"/>
                <a:gd name="T60" fmla="*/ 233 w 283"/>
                <a:gd name="T61" fmla="*/ 36 h 283"/>
                <a:gd name="T62" fmla="*/ 193 w 283"/>
                <a:gd name="T63" fmla="*/ 7 h 283"/>
                <a:gd name="T64" fmla="*/ 168 w 283"/>
                <a:gd name="T65" fmla="*/ 20 h 283"/>
                <a:gd name="T66" fmla="*/ 119 w 283"/>
                <a:gd name="T67" fmla="*/ 0 h 283"/>
                <a:gd name="T68" fmla="*/ 104 w 283"/>
                <a:gd name="T69" fmla="*/ 23 h 283"/>
                <a:gd name="T70" fmla="*/ 51 w 283"/>
                <a:gd name="T71" fmla="*/ 29 h 283"/>
                <a:gd name="T72" fmla="*/ 53 w 283"/>
                <a:gd name="T73" fmla="*/ 54 h 283"/>
                <a:gd name="T74" fmla="*/ 30 w 283"/>
                <a:gd name="T75" fmla="*/ 51 h 283"/>
                <a:gd name="T76" fmla="*/ 9 w 283"/>
                <a:gd name="T77" fmla="*/ 96 h 283"/>
                <a:gd name="T78" fmla="*/ 22 w 283"/>
                <a:gd name="T79" fmla="*/ 109 h 283"/>
                <a:gd name="T80" fmla="*/ 0 w 283"/>
                <a:gd name="T81" fmla="*/ 119 h 283"/>
                <a:gd name="T82" fmla="*/ 20 w 283"/>
                <a:gd name="T83" fmla="*/ 168 h 283"/>
                <a:gd name="T84" fmla="*/ 9 w 283"/>
                <a:gd name="T85" fmla="*/ 187 h 283"/>
                <a:gd name="T86" fmla="*/ 30 w 283"/>
                <a:gd name="T87" fmla="*/ 231 h 283"/>
                <a:gd name="T88" fmla="*/ 50 w 283"/>
                <a:gd name="T89" fmla="*/ 225 h 283"/>
                <a:gd name="T90" fmla="*/ 57 w 283"/>
                <a:gd name="T91" fmla="*/ 233 h 283"/>
                <a:gd name="T92" fmla="*/ 90 w 283"/>
                <a:gd name="T93" fmla="*/ 275 h 283"/>
                <a:gd name="T94" fmla="*/ 115 w 283"/>
                <a:gd name="T95" fmla="*/ 262 h 283"/>
                <a:gd name="T96" fmla="*/ 163 w 283"/>
                <a:gd name="T97" fmla="*/ 283 h 283"/>
                <a:gd name="T98" fmla="*/ 179 w 283"/>
                <a:gd name="T99" fmla="*/ 259 h 283"/>
                <a:gd name="T100" fmla="*/ 231 w 283"/>
                <a:gd name="T101" fmla="*/ 253 h 283"/>
                <a:gd name="T102" fmla="*/ 225 w 283"/>
                <a:gd name="T103" fmla="*/ 233 h 283"/>
                <a:gd name="T104" fmla="*/ 233 w 283"/>
                <a:gd name="T105" fmla="*/ 225 h 283"/>
                <a:gd name="T106" fmla="*/ 253 w 283"/>
                <a:gd name="T107" fmla="*/ 231 h 283"/>
                <a:gd name="T108" fmla="*/ 260 w 283"/>
                <a:gd name="T109" fmla="*/ 178 h 283"/>
                <a:gd name="T110" fmla="*/ 262 w 283"/>
                <a:gd name="T111" fmla="*/ 168 h 283"/>
                <a:gd name="T112" fmla="*/ 283 w 283"/>
                <a:gd name="T113" fmla="*/ 11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3" h="283">
                  <a:moveTo>
                    <a:pt x="278" y="115"/>
                  </a:moveTo>
                  <a:cubicBezTo>
                    <a:pt x="262" y="115"/>
                    <a:pt x="262" y="115"/>
                    <a:pt x="262" y="115"/>
                  </a:cubicBezTo>
                  <a:cubicBezTo>
                    <a:pt x="261" y="109"/>
                    <a:pt x="261" y="109"/>
                    <a:pt x="261" y="109"/>
                  </a:cubicBezTo>
                  <a:cubicBezTo>
                    <a:pt x="261" y="109"/>
                    <a:pt x="261" y="109"/>
                    <a:pt x="261" y="109"/>
                  </a:cubicBezTo>
                  <a:cubicBezTo>
                    <a:pt x="259" y="101"/>
                    <a:pt x="259" y="101"/>
                    <a:pt x="259" y="101"/>
                  </a:cubicBezTo>
                  <a:cubicBezTo>
                    <a:pt x="258" y="98"/>
                    <a:pt x="255" y="97"/>
                    <a:pt x="253" y="98"/>
                  </a:cubicBezTo>
                  <a:cubicBezTo>
                    <a:pt x="250" y="98"/>
                    <a:pt x="249" y="101"/>
                    <a:pt x="250" y="103"/>
                  </a:cubicBezTo>
                  <a:cubicBezTo>
                    <a:pt x="252" y="111"/>
                    <a:pt x="252" y="111"/>
                    <a:pt x="252" y="11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2"/>
                    <a:pt x="256" y="124"/>
                    <a:pt x="259" y="124"/>
                  </a:cubicBezTo>
                  <a:cubicBezTo>
                    <a:pt x="274" y="124"/>
                    <a:pt x="274" y="124"/>
                    <a:pt x="274" y="124"/>
                  </a:cubicBezTo>
                  <a:cubicBezTo>
                    <a:pt x="274" y="159"/>
                    <a:pt x="274" y="159"/>
                    <a:pt x="274" y="159"/>
                  </a:cubicBezTo>
                  <a:cubicBezTo>
                    <a:pt x="259" y="159"/>
                    <a:pt x="259" y="159"/>
                    <a:pt x="259" y="159"/>
                  </a:cubicBezTo>
                  <a:cubicBezTo>
                    <a:pt x="256" y="159"/>
                    <a:pt x="254" y="161"/>
                    <a:pt x="254" y="163"/>
                  </a:cubicBezTo>
                  <a:cubicBezTo>
                    <a:pt x="252" y="171"/>
                    <a:pt x="252" y="171"/>
                    <a:pt x="252" y="171"/>
                  </a:cubicBezTo>
                  <a:cubicBezTo>
                    <a:pt x="250" y="179"/>
                    <a:pt x="250" y="179"/>
                    <a:pt x="250" y="179"/>
                  </a:cubicBezTo>
                  <a:cubicBezTo>
                    <a:pt x="249" y="181"/>
                    <a:pt x="250" y="183"/>
                    <a:pt x="252" y="184"/>
                  </a:cubicBezTo>
                  <a:cubicBezTo>
                    <a:pt x="265" y="192"/>
                    <a:pt x="265" y="192"/>
                    <a:pt x="265" y="192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3" y="214"/>
                    <a:pt x="230" y="214"/>
                    <a:pt x="229" y="216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4" y="230"/>
                    <a:pt x="214" y="232"/>
                    <a:pt x="215" y="234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84" y="250"/>
                    <a:pt x="182" y="249"/>
                    <a:pt x="180" y="250"/>
                  </a:cubicBezTo>
                  <a:cubicBezTo>
                    <a:pt x="162" y="254"/>
                    <a:pt x="162" y="254"/>
                    <a:pt x="162" y="254"/>
                  </a:cubicBezTo>
                  <a:cubicBezTo>
                    <a:pt x="160" y="254"/>
                    <a:pt x="159" y="256"/>
                    <a:pt x="159" y="258"/>
                  </a:cubicBezTo>
                  <a:cubicBezTo>
                    <a:pt x="159" y="274"/>
                    <a:pt x="159" y="274"/>
                    <a:pt x="159" y="274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124" y="256"/>
                    <a:pt x="123" y="254"/>
                    <a:pt x="120" y="254"/>
                  </a:cubicBezTo>
                  <a:cubicBezTo>
                    <a:pt x="103" y="250"/>
                    <a:pt x="103" y="250"/>
                    <a:pt x="103" y="250"/>
                  </a:cubicBezTo>
                  <a:cubicBezTo>
                    <a:pt x="101" y="249"/>
                    <a:pt x="99" y="250"/>
                    <a:pt x="98" y="252"/>
                  </a:cubicBezTo>
                  <a:cubicBezTo>
                    <a:pt x="90" y="264"/>
                    <a:pt x="90" y="264"/>
                    <a:pt x="90" y="264"/>
                  </a:cubicBezTo>
                  <a:cubicBezTo>
                    <a:pt x="60" y="247"/>
                    <a:pt x="60" y="247"/>
                    <a:pt x="60" y="247"/>
                  </a:cubicBezTo>
                  <a:cubicBezTo>
                    <a:pt x="67" y="234"/>
                    <a:pt x="67" y="234"/>
                    <a:pt x="67" y="234"/>
                  </a:cubicBezTo>
                  <a:cubicBezTo>
                    <a:pt x="68" y="232"/>
                    <a:pt x="68" y="230"/>
                    <a:pt x="66" y="228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3" y="214"/>
                    <a:pt x="50" y="214"/>
                    <a:pt x="48" y="215"/>
                  </a:cubicBezTo>
                  <a:cubicBezTo>
                    <a:pt x="36" y="223"/>
                    <a:pt x="36" y="223"/>
                    <a:pt x="36" y="223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3" y="183"/>
                    <a:pt x="34" y="181"/>
                    <a:pt x="33" y="179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8" y="160"/>
                    <a:pt x="26" y="159"/>
                    <a:pt x="24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6" y="124"/>
                    <a:pt x="28" y="122"/>
                    <a:pt x="29" y="120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4" y="101"/>
                    <a:pt x="33" y="99"/>
                    <a:pt x="31" y="98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0" y="69"/>
                    <a:pt x="53" y="68"/>
                    <a:pt x="54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8" y="52"/>
                    <a:pt x="68" y="50"/>
                    <a:pt x="67" y="48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9" y="32"/>
                    <a:pt x="101" y="33"/>
                    <a:pt x="103" y="3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3" y="28"/>
                    <a:pt x="124" y="26"/>
                    <a:pt x="124" y="24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6"/>
                    <a:pt x="160" y="28"/>
                    <a:pt x="162" y="28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82" y="33"/>
                    <a:pt x="184" y="32"/>
                    <a:pt x="185" y="30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223" y="35"/>
                    <a:pt x="223" y="35"/>
                    <a:pt x="223" y="35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4" y="50"/>
                    <a:pt x="214" y="53"/>
                    <a:pt x="216" y="54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1" y="68"/>
                    <a:pt x="233" y="69"/>
                    <a:pt x="235" y="67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67" y="94"/>
                    <a:pt x="267" y="94"/>
                    <a:pt x="267" y="94"/>
                  </a:cubicBezTo>
                  <a:cubicBezTo>
                    <a:pt x="269" y="96"/>
                    <a:pt x="272" y="97"/>
                    <a:pt x="274" y="96"/>
                  </a:cubicBezTo>
                  <a:cubicBezTo>
                    <a:pt x="276" y="95"/>
                    <a:pt x="277" y="92"/>
                    <a:pt x="275" y="89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2" y="49"/>
                    <a:pt x="249" y="49"/>
                    <a:pt x="247" y="50"/>
                  </a:cubicBezTo>
                  <a:cubicBezTo>
                    <a:pt x="233" y="58"/>
                    <a:pt x="233" y="58"/>
                    <a:pt x="233" y="58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5"/>
                    <a:pt x="234" y="33"/>
                    <a:pt x="234" y="32"/>
                  </a:cubicBezTo>
                  <a:cubicBezTo>
                    <a:pt x="233" y="31"/>
                    <a:pt x="232" y="30"/>
                    <a:pt x="231" y="29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1" y="6"/>
                    <a:pt x="188" y="7"/>
                    <a:pt x="187" y="9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2"/>
                    <a:pt x="166" y="0"/>
                    <a:pt x="16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0"/>
                    <a:pt x="115" y="2"/>
                    <a:pt x="115" y="5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7"/>
                    <a:pt x="92" y="6"/>
                    <a:pt x="90" y="7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49" y="31"/>
                    <a:pt x="48" y="34"/>
                    <a:pt x="49" y="36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4" y="49"/>
                    <a:pt x="32" y="49"/>
                    <a:pt x="30" y="51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91"/>
                    <a:pt x="6" y="92"/>
                    <a:pt x="7" y="93"/>
                  </a:cubicBezTo>
                  <a:cubicBezTo>
                    <a:pt x="7" y="94"/>
                    <a:pt x="8" y="95"/>
                    <a:pt x="9" y="9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2" y="115"/>
                    <a:pt x="0" y="117"/>
                    <a:pt x="0" y="1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6"/>
                    <a:pt x="2" y="168"/>
                    <a:pt x="4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8" y="188"/>
                    <a:pt x="7" y="189"/>
                    <a:pt x="7" y="190"/>
                  </a:cubicBezTo>
                  <a:cubicBezTo>
                    <a:pt x="6" y="191"/>
                    <a:pt x="7" y="192"/>
                    <a:pt x="7" y="193"/>
                  </a:cubicBezTo>
                  <a:cubicBezTo>
                    <a:pt x="30" y="231"/>
                    <a:pt x="30" y="231"/>
                    <a:pt x="30" y="231"/>
                  </a:cubicBezTo>
                  <a:cubicBezTo>
                    <a:pt x="31" y="232"/>
                    <a:pt x="32" y="233"/>
                    <a:pt x="33" y="233"/>
                  </a:cubicBezTo>
                  <a:cubicBezTo>
                    <a:pt x="34" y="234"/>
                    <a:pt x="36" y="234"/>
                    <a:pt x="37" y="233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3" y="229"/>
                    <a:pt x="53" y="229"/>
                    <a:pt x="54" y="229"/>
                  </a:cubicBezTo>
                  <a:cubicBezTo>
                    <a:pt x="57" y="233"/>
                    <a:pt x="57" y="233"/>
                    <a:pt x="57" y="233"/>
                  </a:cubicBezTo>
                  <a:cubicBezTo>
                    <a:pt x="49" y="246"/>
                    <a:pt x="49" y="246"/>
                    <a:pt x="49" y="246"/>
                  </a:cubicBezTo>
                  <a:cubicBezTo>
                    <a:pt x="48" y="249"/>
                    <a:pt x="49" y="252"/>
                    <a:pt x="51" y="253"/>
                  </a:cubicBezTo>
                  <a:cubicBezTo>
                    <a:pt x="90" y="275"/>
                    <a:pt x="90" y="275"/>
                    <a:pt x="90" y="275"/>
                  </a:cubicBezTo>
                  <a:cubicBezTo>
                    <a:pt x="92" y="276"/>
                    <a:pt x="95" y="275"/>
                    <a:pt x="96" y="273"/>
                  </a:cubicBezTo>
                  <a:cubicBezTo>
                    <a:pt x="104" y="259"/>
                    <a:pt x="104" y="259"/>
                    <a:pt x="104" y="259"/>
                  </a:cubicBezTo>
                  <a:cubicBezTo>
                    <a:pt x="115" y="262"/>
                    <a:pt x="115" y="262"/>
                    <a:pt x="115" y="262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5" y="281"/>
                    <a:pt x="117" y="283"/>
                    <a:pt x="119" y="283"/>
                  </a:cubicBezTo>
                  <a:cubicBezTo>
                    <a:pt x="163" y="283"/>
                    <a:pt x="163" y="283"/>
                    <a:pt x="163" y="283"/>
                  </a:cubicBezTo>
                  <a:cubicBezTo>
                    <a:pt x="166" y="283"/>
                    <a:pt x="168" y="281"/>
                    <a:pt x="168" y="279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87" y="273"/>
                    <a:pt x="187" y="273"/>
                    <a:pt x="187" y="273"/>
                  </a:cubicBezTo>
                  <a:cubicBezTo>
                    <a:pt x="188" y="275"/>
                    <a:pt x="191" y="276"/>
                    <a:pt x="193" y="275"/>
                  </a:cubicBezTo>
                  <a:cubicBezTo>
                    <a:pt x="231" y="253"/>
                    <a:pt x="231" y="253"/>
                    <a:pt x="231" y="253"/>
                  </a:cubicBezTo>
                  <a:cubicBezTo>
                    <a:pt x="232" y="252"/>
                    <a:pt x="233" y="251"/>
                    <a:pt x="234" y="250"/>
                  </a:cubicBezTo>
                  <a:cubicBezTo>
                    <a:pt x="234" y="249"/>
                    <a:pt x="234" y="247"/>
                    <a:pt x="233" y="246"/>
                  </a:cubicBezTo>
                  <a:cubicBezTo>
                    <a:pt x="225" y="233"/>
                    <a:pt x="225" y="233"/>
                    <a:pt x="225" y="233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33" y="225"/>
                    <a:pt x="233" y="225"/>
                    <a:pt x="233" y="225"/>
                  </a:cubicBezTo>
                  <a:cubicBezTo>
                    <a:pt x="246" y="233"/>
                    <a:pt x="246" y="233"/>
                    <a:pt x="246" y="233"/>
                  </a:cubicBezTo>
                  <a:cubicBezTo>
                    <a:pt x="248" y="234"/>
                    <a:pt x="249" y="234"/>
                    <a:pt x="250" y="233"/>
                  </a:cubicBezTo>
                  <a:cubicBezTo>
                    <a:pt x="251" y="233"/>
                    <a:pt x="252" y="232"/>
                    <a:pt x="253" y="231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7" y="191"/>
                    <a:pt x="276" y="188"/>
                    <a:pt x="274" y="18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1" y="174"/>
                    <a:pt x="261" y="174"/>
                    <a:pt x="261" y="174"/>
                  </a:cubicBezTo>
                  <a:cubicBezTo>
                    <a:pt x="261" y="173"/>
                    <a:pt x="261" y="173"/>
                    <a:pt x="261" y="173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78" y="168"/>
                    <a:pt x="278" y="168"/>
                    <a:pt x="278" y="168"/>
                  </a:cubicBezTo>
                  <a:cubicBezTo>
                    <a:pt x="281" y="168"/>
                    <a:pt x="283" y="166"/>
                    <a:pt x="283" y="164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3" y="117"/>
                    <a:pt x="281" y="115"/>
                    <a:pt x="278" y="115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4"/>
            <p:cNvSpPr>
              <a:spLocks noEditPoints="1"/>
            </p:cNvSpPr>
            <p:nvPr/>
          </p:nvSpPr>
          <p:spPr bwMode="auto">
            <a:xfrm>
              <a:off x="-3238501" y="4470401"/>
              <a:ext cx="215900" cy="255588"/>
            </a:xfrm>
            <a:custGeom>
              <a:avLst/>
              <a:gdLst>
                <a:gd name="T0" fmla="*/ 94 w 165"/>
                <a:gd name="T1" fmla="*/ 19 h 197"/>
                <a:gd name="T2" fmla="*/ 87 w 165"/>
                <a:gd name="T3" fmla="*/ 2 h 197"/>
                <a:gd name="T4" fmla="*/ 84 w 165"/>
                <a:gd name="T5" fmla="*/ 0 h 197"/>
                <a:gd name="T6" fmla="*/ 82 w 165"/>
                <a:gd name="T7" fmla="*/ 0 h 197"/>
                <a:gd name="T8" fmla="*/ 82 w 165"/>
                <a:gd name="T9" fmla="*/ 0 h 197"/>
                <a:gd name="T10" fmla="*/ 78 w 165"/>
                <a:gd name="T11" fmla="*/ 2 h 197"/>
                <a:gd name="T12" fmla="*/ 71 w 165"/>
                <a:gd name="T13" fmla="*/ 19 h 197"/>
                <a:gd name="T14" fmla="*/ 0 w 165"/>
                <a:gd name="T15" fmla="*/ 101 h 197"/>
                <a:gd name="T16" fmla="*/ 23 w 165"/>
                <a:gd name="T17" fmla="*/ 158 h 197"/>
                <a:gd name="T18" fmla="*/ 33 w 165"/>
                <a:gd name="T19" fmla="*/ 174 h 197"/>
                <a:gd name="T20" fmla="*/ 82 w 165"/>
                <a:gd name="T21" fmla="*/ 197 h 197"/>
                <a:gd name="T22" fmla="*/ 82 w 165"/>
                <a:gd name="T23" fmla="*/ 197 h 197"/>
                <a:gd name="T24" fmla="*/ 82 w 165"/>
                <a:gd name="T25" fmla="*/ 197 h 197"/>
                <a:gd name="T26" fmla="*/ 132 w 165"/>
                <a:gd name="T27" fmla="*/ 174 h 197"/>
                <a:gd name="T28" fmla="*/ 142 w 165"/>
                <a:gd name="T29" fmla="*/ 158 h 197"/>
                <a:gd name="T30" fmla="*/ 165 w 165"/>
                <a:gd name="T31" fmla="*/ 101 h 197"/>
                <a:gd name="T32" fmla="*/ 94 w 165"/>
                <a:gd name="T33" fmla="*/ 19 h 197"/>
                <a:gd name="T34" fmla="*/ 9 w 165"/>
                <a:gd name="T35" fmla="*/ 101 h 197"/>
                <a:gd name="T36" fmla="*/ 65 w 165"/>
                <a:gd name="T37" fmla="*/ 29 h 197"/>
                <a:gd name="T38" fmla="*/ 48 w 165"/>
                <a:gd name="T39" fmla="*/ 61 h 197"/>
                <a:gd name="T40" fmla="*/ 19 w 165"/>
                <a:gd name="T41" fmla="*/ 129 h 197"/>
                <a:gd name="T42" fmla="*/ 18 w 165"/>
                <a:gd name="T43" fmla="*/ 136 h 197"/>
                <a:gd name="T44" fmla="*/ 9 w 165"/>
                <a:gd name="T45" fmla="*/ 101 h 197"/>
                <a:gd name="T46" fmla="*/ 125 w 165"/>
                <a:gd name="T47" fmla="*/ 168 h 197"/>
                <a:gd name="T48" fmla="*/ 82 w 165"/>
                <a:gd name="T49" fmla="*/ 187 h 197"/>
                <a:gd name="T50" fmla="*/ 82 w 165"/>
                <a:gd name="T51" fmla="*/ 187 h 197"/>
                <a:gd name="T52" fmla="*/ 82 w 165"/>
                <a:gd name="T53" fmla="*/ 187 h 197"/>
                <a:gd name="T54" fmla="*/ 40 w 165"/>
                <a:gd name="T55" fmla="*/ 168 h 197"/>
                <a:gd name="T56" fmla="*/ 28 w 165"/>
                <a:gd name="T57" fmla="*/ 130 h 197"/>
                <a:gd name="T58" fmla="*/ 56 w 165"/>
                <a:gd name="T59" fmla="*/ 66 h 197"/>
                <a:gd name="T60" fmla="*/ 82 w 165"/>
                <a:gd name="T61" fmla="*/ 16 h 197"/>
                <a:gd name="T62" fmla="*/ 109 w 165"/>
                <a:gd name="T63" fmla="*/ 66 h 197"/>
                <a:gd name="T64" fmla="*/ 137 w 165"/>
                <a:gd name="T65" fmla="*/ 130 h 197"/>
                <a:gd name="T66" fmla="*/ 125 w 165"/>
                <a:gd name="T67" fmla="*/ 168 h 197"/>
                <a:gd name="T68" fmla="*/ 146 w 165"/>
                <a:gd name="T69" fmla="*/ 136 h 197"/>
                <a:gd name="T70" fmla="*/ 146 w 165"/>
                <a:gd name="T71" fmla="*/ 129 h 197"/>
                <a:gd name="T72" fmla="*/ 117 w 165"/>
                <a:gd name="T73" fmla="*/ 61 h 197"/>
                <a:gd name="T74" fmla="*/ 99 w 165"/>
                <a:gd name="T75" fmla="*/ 29 h 197"/>
                <a:gd name="T76" fmla="*/ 156 w 165"/>
                <a:gd name="T77" fmla="*/ 101 h 197"/>
                <a:gd name="T78" fmla="*/ 146 w 165"/>
                <a:gd name="T79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" h="197">
                  <a:moveTo>
                    <a:pt x="94" y="19"/>
                  </a:moveTo>
                  <a:cubicBezTo>
                    <a:pt x="91" y="14"/>
                    <a:pt x="89" y="8"/>
                    <a:pt x="87" y="2"/>
                  </a:cubicBezTo>
                  <a:cubicBezTo>
                    <a:pt x="86" y="1"/>
                    <a:pt x="85" y="0"/>
                    <a:pt x="84" y="0"/>
                  </a:cubicBezTo>
                  <a:cubicBezTo>
                    <a:pt x="83" y="0"/>
                    <a:pt x="83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79" y="1"/>
                    <a:pt x="78" y="2"/>
                  </a:cubicBezTo>
                  <a:cubicBezTo>
                    <a:pt x="76" y="8"/>
                    <a:pt x="73" y="14"/>
                    <a:pt x="71" y="19"/>
                  </a:cubicBezTo>
                  <a:cubicBezTo>
                    <a:pt x="30" y="25"/>
                    <a:pt x="0" y="59"/>
                    <a:pt x="0" y="101"/>
                  </a:cubicBezTo>
                  <a:cubicBezTo>
                    <a:pt x="0" y="122"/>
                    <a:pt x="8" y="142"/>
                    <a:pt x="23" y="158"/>
                  </a:cubicBezTo>
                  <a:cubicBezTo>
                    <a:pt x="25" y="164"/>
                    <a:pt x="29" y="169"/>
                    <a:pt x="33" y="174"/>
                  </a:cubicBezTo>
                  <a:cubicBezTo>
                    <a:pt x="45" y="188"/>
                    <a:pt x="64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101" y="197"/>
                    <a:pt x="119" y="188"/>
                    <a:pt x="132" y="174"/>
                  </a:cubicBezTo>
                  <a:cubicBezTo>
                    <a:pt x="136" y="169"/>
                    <a:pt x="139" y="164"/>
                    <a:pt x="142" y="158"/>
                  </a:cubicBezTo>
                  <a:cubicBezTo>
                    <a:pt x="157" y="142"/>
                    <a:pt x="165" y="122"/>
                    <a:pt x="165" y="101"/>
                  </a:cubicBezTo>
                  <a:cubicBezTo>
                    <a:pt x="165" y="59"/>
                    <a:pt x="135" y="25"/>
                    <a:pt x="94" y="19"/>
                  </a:cubicBezTo>
                  <a:close/>
                  <a:moveTo>
                    <a:pt x="9" y="101"/>
                  </a:moveTo>
                  <a:cubicBezTo>
                    <a:pt x="9" y="66"/>
                    <a:pt x="33" y="37"/>
                    <a:pt x="65" y="29"/>
                  </a:cubicBezTo>
                  <a:cubicBezTo>
                    <a:pt x="59" y="41"/>
                    <a:pt x="53" y="51"/>
                    <a:pt x="48" y="61"/>
                  </a:cubicBezTo>
                  <a:cubicBezTo>
                    <a:pt x="34" y="86"/>
                    <a:pt x="21" y="107"/>
                    <a:pt x="19" y="129"/>
                  </a:cubicBezTo>
                  <a:cubicBezTo>
                    <a:pt x="18" y="131"/>
                    <a:pt x="18" y="134"/>
                    <a:pt x="18" y="136"/>
                  </a:cubicBezTo>
                  <a:cubicBezTo>
                    <a:pt x="12" y="126"/>
                    <a:pt x="9" y="113"/>
                    <a:pt x="9" y="101"/>
                  </a:cubicBezTo>
                  <a:close/>
                  <a:moveTo>
                    <a:pt x="125" y="168"/>
                  </a:moveTo>
                  <a:cubicBezTo>
                    <a:pt x="114" y="180"/>
                    <a:pt x="98" y="187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66" y="187"/>
                    <a:pt x="51" y="180"/>
                    <a:pt x="40" y="168"/>
                  </a:cubicBezTo>
                  <a:cubicBezTo>
                    <a:pt x="30" y="157"/>
                    <a:pt x="26" y="143"/>
                    <a:pt x="28" y="130"/>
                  </a:cubicBezTo>
                  <a:cubicBezTo>
                    <a:pt x="30" y="110"/>
                    <a:pt x="42" y="90"/>
                    <a:pt x="56" y="66"/>
                  </a:cubicBezTo>
                  <a:cubicBezTo>
                    <a:pt x="64" y="51"/>
                    <a:pt x="74" y="34"/>
                    <a:pt x="82" y="16"/>
                  </a:cubicBezTo>
                  <a:cubicBezTo>
                    <a:pt x="91" y="34"/>
                    <a:pt x="100" y="51"/>
                    <a:pt x="109" y="66"/>
                  </a:cubicBezTo>
                  <a:cubicBezTo>
                    <a:pt x="122" y="90"/>
                    <a:pt x="134" y="110"/>
                    <a:pt x="137" y="130"/>
                  </a:cubicBezTo>
                  <a:cubicBezTo>
                    <a:pt x="138" y="143"/>
                    <a:pt x="134" y="157"/>
                    <a:pt x="125" y="168"/>
                  </a:cubicBezTo>
                  <a:close/>
                  <a:moveTo>
                    <a:pt x="146" y="136"/>
                  </a:moveTo>
                  <a:cubicBezTo>
                    <a:pt x="146" y="134"/>
                    <a:pt x="146" y="131"/>
                    <a:pt x="146" y="129"/>
                  </a:cubicBezTo>
                  <a:cubicBezTo>
                    <a:pt x="143" y="107"/>
                    <a:pt x="131" y="86"/>
                    <a:pt x="117" y="61"/>
                  </a:cubicBezTo>
                  <a:cubicBezTo>
                    <a:pt x="111" y="51"/>
                    <a:pt x="105" y="41"/>
                    <a:pt x="99" y="29"/>
                  </a:cubicBezTo>
                  <a:cubicBezTo>
                    <a:pt x="132" y="37"/>
                    <a:pt x="156" y="66"/>
                    <a:pt x="156" y="101"/>
                  </a:cubicBezTo>
                  <a:cubicBezTo>
                    <a:pt x="156" y="113"/>
                    <a:pt x="152" y="126"/>
                    <a:pt x="146" y="13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90662" y="3056121"/>
            <a:ext cx="546524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Қолданылатын</a:t>
            </a: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отын</a:t>
            </a: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түрі</a:t>
            </a: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Негізгі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отын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Екібастұз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бассейнінің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көмірі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; </a:t>
            </a:r>
            <a:endParaRPr lang="ru-RU" sz="1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Жану </a:t>
            </a:r>
            <a:r>
              <a:rPr lang="ru-RU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отыны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– М-100 </a:t>
            </a:r>
            <a:r>
              <a:rPr lang="ru-RU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өртенгіш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мазут.</a:t>
            </a:r>
          </a:p>
        </p:txBody>
      </p:sp>
      <p:grpSp>
        <p:nvGrpSpPr>
          <p:cNvPr id="26" name="Group 481"/>
          <p:cNvGrpSpPr/>
          <p:nvPr/>
        </p:nvGrpSpPr>
        <p:grpSpPr>
          <a:xfrm>
            <a:off x="519060" y="1830170"/>
            <a:ext cx="369888" cy="369888"/>
            <a:chOff x="-1550988" y="2722564"/>
            <a:chExt cx="369888" cy="369888"/>
          </a:xfrm>
        </p:grpSpPr>
        <p:sp>
          <p:nvSpPr>
            <p:cNvPr id="27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62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0293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39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</a:t>
            </a:r>
            <a:r>
              <a:rPr lang="ru-RU" dirty="0"/>
              <a:t>2024 </a:t>
            </a:r>
            <a:r>
              <a:rPr lang="ru-RU" dirty="0" err="1"/>
              <a:t>жылға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инвестициялық</a:t>
            </a:r>
            <a:r>
              <a:rPr lang="ru-RU" dirty="0"/>
              <a:t> </a:t>
            </a:r>
            <a:r>
              <a:rPr lang="ru-RU" dirty="0" err="1"/>
              <a:t>бағдарламаның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b="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76776"/>
              </p:ext>
            </p:extLst>
          </p:nvPr>
        </p:nvGraphicFramePr>
        <p:xfrm>
          <a:off x="242134" y="1441460"/>
          <a:ext cx="11517246" cy="4502945"/>
        </p:xfrm>
        <a:graphic>
          <a:graphicData uri="http://schemas.openxmlformats.org/drawingml/2006/table">
            <a:tbl>
              <a:tblPr/>
              <a:tblGrid>
                <a:gridCol w="1840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27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73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32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27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424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094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9404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8888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8375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1775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7027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24465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14632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55639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294967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14633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235974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265471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255638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255639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481781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875070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</a:tblGrid>
              <a:tr h="381120">
                <a:tc rowSpan="3">
                  <a:txBody>
                    <a:bodyPr/>
                    <a:lstStyle/>
                    <a:p>
                      <a:pPr algn="just" fontAlgn="ctr"/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Реттеліп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көрсетілетін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қызметтерді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ұсынудың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жоспарлы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көлемі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туралы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ақпарат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Пайда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мен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залал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туралы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есеп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бағдарламаның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сомасы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бағдарламаны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қаржыландырудың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шарттары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мен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мөлшері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туралы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ақпарат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бағдарламаны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орындаудың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көрсеткіштерін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бағдарламада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көрсеткіштермен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салыстыру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туралы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ақпарат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**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бағдарламада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қол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жеткізілген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көрсеткіштердің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көрсеткіштерден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ауытқу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себептерін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түсіндіру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Көрсетілетін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реттеліп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көрсетілетін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қызметтердің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сапасы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мен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сенімділігін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қызметтің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тиімділігін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арттыруды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бағалау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90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Реттеліп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көрсетілетін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қызметтердің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тауарлардың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жұмыстардың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атауы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қызмет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көрсетілетін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аумақ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Іс-шаралардың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атауы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Өлшем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бірлігі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Табиғи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көрсеткіштердегі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саны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шеңберінде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қызмет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кезеңі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k-KZ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Жоспар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Дерек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Ауытқу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Ауытқу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себептері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Меншікті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қаражат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Қарыз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қаражаты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Бюджет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қаражаты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бағдарламаны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орындаудың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көрсеткіштерін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бағдарламада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көрсеткіштермен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салыстыру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туралы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ақпарат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бағдарламаға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байланысты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іске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асыру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жылдары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бойынша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негізгі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қорлардың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активтердің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тозуын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физикалық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төмендету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% 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бағдарламаға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байланысты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іске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асыру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жылдары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бойынша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шығындарды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азайту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% 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бағдарламаға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байланысты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іске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асыру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жылдары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бойынша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апаттылықты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төмендету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Жоспар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Дерек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Амортизация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Пайда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Өткен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дерегі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Ағымдағы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дерегі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Өткен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дерегі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Ағымдағы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дерегі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Жоспар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Дерек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Өткен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дерегі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Ағымдағы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дерегі</a:t>
                      </a:r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3948051"/>
                  </a:ext>
                </a:extLst>
              </a:tr>
              <a:tr h="199163"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3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энергиясын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өндіру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блоктардың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негізгі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шыңдық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бойлерлерін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күрделі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жөндеу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дана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86 787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10047,96  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12457,85  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2409,89  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жұмыс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көлемін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ТМҚ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құнын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ұлғайту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13810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инвестициялық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бағдарламамен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белгіленбеген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инвестициялық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бағдарламамен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белгіленбеген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-24,42</a:t>
                      </a:r>
                      <a:endParaRPr lang="ru-RU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инвестициялық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бағдарламамен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белгіленбеген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Ауытқулар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жоқ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Орындалған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жұмыстар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Электр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станциясының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негізгі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құралдарын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жұмыс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күйінде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ұстауға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бағытталған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бұл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тұтынушыларға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үздіксіз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беруді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қамтамасыз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етуге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мүмкіндік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береді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36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3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блоктардың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негізгі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шыңдық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бойлерлерін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күрделі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жөндеу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дана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9783,54  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12266,91  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2483,37  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-11,39</a:t>
                      </a:r>
                      <a:endParaRPr lang="ru-RU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3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блоктардың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негізгі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шыңдық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бойлерлерін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күрделі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жөндеу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дана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9548,50  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12080,40  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2531,90  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-18,30</a:t>
                      </a:r>
                      <a:endParaRPr lang="ru-RU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5171"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ЖАЛПЫ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-86 787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29 380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36805,16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7425,16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8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251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</a:t>
            </a:r>
            <a:r>
              <a:rPr lang="ru-RU" dirty="0"/>
              <a:t>2024 </a:t>
            </a:r>
            <a:r>
              <a:rPr lang="ru-RU" dirty="0" err="1"/>
              <a:t>жылғы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энергиясын</a:t>
            </a:r>
            <a:r>
              <a:rPr lang="ru-RU" dirty="0"/>
              <a:t> </a:t>
            </a:r>
            <a:r>
              <a:rPr lang="ru-RU" dirty="0" err="1"/>
              <a:t>өндіру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тарифтік</a:t>
            </a:r>
            <a:r>
              <a:rPr lang="ru-RU" dirty="0"/>
              <a:t> </a:t>
            </a:r>
            <a:r>
              <a:rPr lang="ru-RU" dirty="0" err="1"/>
              <a:t>сметаның</a:t>
            </a:r>
            <a:r>
              <a:rPr lang="ru-RU" dirty="0"/>
              <a:t> </a:t>
            </a:r>
            <a:r>
              <a:rPr lang="ru-RU" dirty="0" err="1"/>
              <a:t>бап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b="0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755458"/>
              </p:ext>
            </p:extLst>
          </p:nvPr>
        </p:nvGraphicFramePr>
        <p:xfrm>
          <a:off x="427091" y="901897"/>
          <a:ext cx="11170398" cy="5031934"/>
        </p:xfrm>
        <a:graphic>
          <a:graphicData uri="http://schemas.openxmlformats.org/drawingml/2006/table">
            <a:tbl>
              <a:tblPr/>
              <a:tblGrid>
                <a:gridCol w="349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5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64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70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15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75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021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48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№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смета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көрсеткіштерінің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атауы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Өлшем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бірлігі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сметада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көзделген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(04.11.2024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жылғы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№ 85-НҚ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бұйрығы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)</a:t>
                      </a:r>
                      <a:endParaRPr lang="ru-RU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сметаның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нақты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қалыптасқан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көрсеткіштері</a:t>
                      </a:r>
                      <a:endParaRPr lang="ru-RU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Ауытқулар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 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%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Ауытқу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себептері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I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Тауарларды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өндіруге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және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қызмет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көрсетуге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арналған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шығындар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63 146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16 6041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119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Материалдық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шығындар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ге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41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230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74 739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81                                 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1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шикізат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және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материалдар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255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Шикізат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пен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материалдар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бағасының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өсуі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отын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40 930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73 674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80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Көрсетілетін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қызметтер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көлемін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көмір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өндірудің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өзіндік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құнын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, ТЖ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тарифін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ұлғайту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Еңбекақы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төлеу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шығындары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2 883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3 374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                                17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оның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ішінде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өндірістік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жұмысшылардың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жалақысы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2 516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2 941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Өсім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2024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орташа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айлық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жалақының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өсуіне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байланысты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болды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7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әлеуметтік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және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міндетті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сақтандыру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235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Нақты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шығындар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заңнаманың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талаптарына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сәйкес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нормативтік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және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ставкалардан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аспайтын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нақты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сан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негізінде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қалыптасты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3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2.3.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Міндетті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аударымдар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.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кәсіби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зейнетақы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жарналары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Өсім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жалақының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өсуіне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байланысты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болды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1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2.4.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Міндетті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медициналық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сақтандыруға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аударымдар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87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Өсім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МӘМС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мөлшерлемесінің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өсуі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есебінен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2022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жылғы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1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қаңтардан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бастап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орын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алды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.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5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Амортизация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13 810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72 060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                                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422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Ұлғаю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объектілерді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күрделі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жөндеуден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кейін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пайдалануға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беру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есебінен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болды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39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Жөндеу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4 636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15 072</a:t>
                      </a:r>
                      <a:endParaRPr lang="ru-RU" sz="9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225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Өсім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материалдар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бөлшектер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қызметтер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бағасының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өсуіне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байланысты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Басқа</a:t>
                      </a:r>
                      <a:r>
                        <a:rPr lang="kk-KZ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шығындар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587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796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54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Жерді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жалға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алу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(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жер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ресурстарын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пайдаланғаны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үшін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төлем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)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41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Өсім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2023-2024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жылдары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жаңа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жер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учаскелерін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жалға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алуға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байланысты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жер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учаскелерін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жалға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алудың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жаңа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шарттарын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жасасумен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байланысты</a:t>
                      </a:r>
                      <a:endParaRPr lang="ru-RU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6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ақысы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(су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ресурстарын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пайдалану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ақысы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Өсім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АЕК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өсімі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есебінен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болды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3539419"/>
                  </a:ext>
                </a:extLst>
              </a:tr>
              <a:tr h="162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төлемдері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мен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алымдары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Төмендеу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ғимараттардың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қалдық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құнының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төмендеуіне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байланысты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болды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213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0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7321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17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ЕЭК: 2024 </a:t>
            </a:r>
            <a:r>
              <a:rPr lang="ru-RU" dirty="0" err="1"/>
              <a:t>жылғы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энергиясын</a:t>
            </a:r>
            <a:r>
              <a:rPr lang="ru-RU" dirty="0"/>
              <a:t> </a:t>
            </a:r>
            <a:r>
              <a:rPr lang="ru-RU" dirty="0" err="1"/>
              <a:t>өндіру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тарифтік</a:t>
            </a:r>
            <a:r>
              <a:rPr lang="ru-RU" dirty="0"/>
              <a:t> </a:t>
            </a:r>
            <a:r>
              <a:rPr lang="ru-RU" dirty="0" err="1"/>
              <a:t>сметаның</a:t>
            </a:r>
            <a:r>
              <a:rPr lang="ru-RU" dirty="0"/>
              <a:t> </a:t>
            </a:r>
            <a:r>
              <a:rPr lang="ru-RU" dirty="0" err="1"/>
              <a:t>бап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есеп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62842"/>
              </p:ext>
            </p:extLst>
          </p:nvPr>
        </p:nvGraphicFramePr>
        <p:xfrm>
          <a:off x="248355" y="1783849"/>
          <a:ext cx="11535611" cy="3157136"/>
        </p:xfrm>
        <a:graphic>
          <a:graphicData uri="http://schemas.openxmlformats.org/drawingml/2006/table">
            <a:tbl>
              <a:tblPr/>
              <a:tblGrid>
                <a:gridCol w="3454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98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48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77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650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611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Кезең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шығыстары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3 795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4 946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Жалпы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әкімшілік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шығыстар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3 789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4 934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3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әкімшілік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персоналдың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жалақысы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Шығындардың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өсуі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жалақының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өсуіне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байланысты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болды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әлеуметтік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әлеуметтік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аударымдар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Міндетті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медициналық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сақтандыруға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аударымдар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180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1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Үшінші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тарап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ұйымдарының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қызметтері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3 510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4 141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endParaRPr lang="ru-RU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1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ЭТП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ұсыну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жөніндегі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baseline="0" dirty="0" err="1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Шығындардың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өсуі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01.04.2024 ж.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бастап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ЭТП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қызметтерінің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құнының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артуы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есебінен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болды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.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1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бағдарламаның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техникалық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сараптамасы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жөніндегі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Ауытқулар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жоқ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7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Іске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асыру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бойынша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шығыстар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Шығындардың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өсуі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жалақының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өсуіне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байланысты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болды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көрсетуге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арналған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барлық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шығындар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66 941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170 987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0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Табыс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(РБА*СП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15 570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611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Пайда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шығын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- 86 787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7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Барлық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табыс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82 511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84 200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736433"/>
              </p:ext>
            </p:extLst>
          </p:nvPr>
        </p:nvGraphicFramePr>
        <p:xfrm>
          <a:off x="247224" y="1077910"/>
          <a:ext cx="11544300" cy="688064"/>
        </p:xfrm>
        <a:graphic>
          <a:graphicData uri="http://schemas.openxmlformats.org/drawingml/2006/table">
            <a:tbl>
              <a:tblPr/>
              <a:tblGrid>
                <a:gridCol w="354180">
                  <a:extLst>
                    <a:ext uri="{9D8B030D-6E8A-4147-A177-3AD203B41FA5}">
                      <a16:colId xmlns="" xmlns:a16="http://schemas.microsoft.com/office/drawing/2014/main" val="3873928305"/>
                    </a:ext>
                  </a:extLst>
                </a:gridCol>
                <a:gridCol w="2989007">
                  <a:extLst>
                    <a:ext uri="{9D8B030D-6E8A-4147-A177-3AD203B41FA5}">
                      <a16:colId xmlns="" xmlns:a16="http://schemas.microsoft.com/office/drawing/2014/main" val="693392545"/>
                    </a:ext>
                  </a:extLst>
                </a:gridCol>
                <a:gridCol w="924232">
                  <a:extLst>
                    <a:ext uri="{9D8B030D-6E8A-4147-A177-3AD203B41FA5}">
                      <a16:colId xmlns="" xmlns:a16="http://schemas.microsoft.com/office/drawing/2014/main" val="3514993770"/>
                    </a:ext>
                  </a:extLst>
                </a:gridCol>
                <a:gridCol w="1465007">
                  <a:extLst>
                    <a:ext uri="{9D8B030D-6E8A-4147-A177-3AD203B41FA5}">
                      <a16:colId xmlns="" xmlns:a16="http://schemas.microsoft.com/office/drawing/2014/main" val="3660104766"/>
                    </a:ext>
                  </a:extLst>
                </a:gridCol>
                <a:gridCol w="1236986">
                  <a:extLst>
                    <a:ext uri="{9D8B030D-6E8A-4147-A177-3AD203B41FA5}">
                      <a16:colId xmlns="" xmlns:a16="http://schemas.microsoft.com/office/drawing/2014/main" val="840944139"/>
                    </a:ext>
                  </a:extLst>
                </a:gridCol>
                <a:gridCol w="700982">
                  <a:extLst>
                    <a:ext uri="{9D8B030D-6E8A-4147-A177-3AD203B41FA5}">
                      <a16:colId xmlns="" xmlns:a16="http://schemas.microsoft.com/office/drawing/2014/main" val="3001708712"/>
                    </a:ext>
                  </a:extLst>
                </a:gridCol>
                <a:gridCol w="3873906">
                  <a:extLst>
                    <a:ext uri="{9D8B030D-6E8A-4147-A177-3AD203B41FA5}">
                      <a16:colId xmlns="" xmlns:a16="http://schemas.microsoft.com/office/drawing/2014/main" val="1747598430"/>
                    </a:ext>
                  </a:extLst>
                </a:gridCol>
              </a:tblGrid>
              <a:tr h="688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№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смета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көрсеткіштерінің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атауы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Өлшем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бірлігі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сметада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көзделген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(04.11.2024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жылғы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№ 85-НҚ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бұйрығы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)</a:t>
                      </a:r>
                      <a:endParaRPr lang="ru-RU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Тарифтік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сметаның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нақты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қалыптасқан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көрсеткіштері</a:t>
                      </a:r>
                      <a:endParaRPr lang="ru-RU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Ауытқулар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 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%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Ауытқу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себептері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636350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620253"/>
              </p:ext>
            </p:extLst>
          </p:nvPr>
        </p:nvGraphicFramePr>
        <p:xfrm>
          <a:off x="239667" y="4954565"/>
          <a:ext cx="11551857" cy="679881"/>
        </p:xfrm>
        <a:graphic>
          <a:graphicData uri="http://schemas.openxmlformats.org/drawingml/2006/table">
            <a:tbl>
              <a:tblPr/>
              <a:tblGrid>
                <a:gridCol w="344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80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5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77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21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57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6874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70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Көрсетілетін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қызметтердің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көлемі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мың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Гкал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43,823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44,720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Көлемнің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ұлғаюы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жылу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энергиясын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тұтынушылардың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сұранысының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артуына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байланысты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болды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5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Тариф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(ҚҚС-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сыз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/Гкал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1 882,82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882,82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анықтама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құны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теңге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/Гкал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823,50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5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1157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 smtClean="0">
                <a:solidFill>
                  <a:schemeClr val="accent1"/>
                </a:solidFill>
              </a:rPr>
              <a:t>ЕЭК: </a:t>
            </a:r>
            <a:r>
              <a:rPr lang="ru-RU" dirty="0"/>
              <a:t>2024 </a:t>
            </a:r>
            <a:r>
              <a:rPr lang="ru-RU" dirty="0" err="1"/>
              <a:t>жылғы</a:t>
            </a:r>
            <a:r>
              <a:rPr lang="ru-RU" dirty="0"/>
              <a:t> </a:t>
            </a:r>
            <a:r>
              <a:rPr lang="ru-RU" dirty="0" err="1"/>
              <a:t>реттелетін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сапасы</a:t>
            </a:r>
            <a:r>
              <a:rPr lang="ru-RU" dirty="0"/>
              <a:t> мен </a:t>
            </a:r>
            <a:r>
              <a:rPr lang="ru-RU" dirty="0" err="1"/>
              <a:t>сенімділігі</a:t>
            </a:r>
            <a:r>
              <a:rPr lang="ru-RU" dirty="0"/>
              <a:t> </a:t>
            </a:r>
            <a:r>
              <a:rPr lang="ru-RU" dirty="0" err="1"/>
              <a:t>көрсеткіштерінің</a:t>
            </a:r>
            <a:r>
              <a:rPr lang="ru-RU" dirty="0"/>
              <a:t> </a:t>
            </a:r>
            <a:r>
              <a:rPr lang="ru-RU" dirty="0" err="1"/>
              <a:t>сақталуы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тиімділігінің</a:t>
            </a:r>
            <a:r>
              <a:rPr lang="ru-RU" dirty="0"/>
              <a:t> </a:t>
            </a:r>
            <a:r>
              <a:rPr lang="ru-RU" dirty="0" err="1"/>
              <a:t>көрсеткіштеріне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99" y="834732"/>
            <a:ext cx="1129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1600" dirty="0" smtClean="0">
                <a:solidFill>
                  <a:prstClr val="black"/>
                </a:solidFill>
              </a:rPr>
              <a:t>«ЕЭК» </a:t>
            </a:r>
            <a:r>
              <a:rPr lang="ru-RU" sz="1600" dirty="0">
                <a:solidFill>
                  <a:prstClr val="black"/>
                </a:solidFill>
              </a:rPr>
              <a:t>АҚ </a:t>
            </a:r>
            <a:r>
              <a:rPr lang="ru-RU" sz="1600" dirty="0" err="1">
                <a:solidFill>
                  <a:prstClr val="black"/>
                </a:solidFill>
              </a:rPr>
              <a:t>үшін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реттелетін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қызметтердің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сапасы</a:t>
            </a:r>
            <a:r>
              <a:rPr lang="ru-RU" sz="1600" dirty="0">
                <a:solidFill>
                  <a:prstClr val="black"/>
                </a:solidFill>
              </a:rPr>
              <a:t> мен </a:t>
            </a:r>
            <a:r>
              <a:rPr lang="ru-RU" sz="1600" dirty="0" err="1">
                <a:solidFill>
                  <a:prstClr val="black"/>
                </a:solidFill>
              </a:rPr>
              <a:t>сенімділігі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көрсеткіштері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және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қызмет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тиімділігінің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көрсеткіштері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әзірленбеген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және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бекітілмеген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7500" y="1362389"/>
            <a:ext cx="11292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Жүргізілген</a:t>
            </a:r>
            <a:r>
              <a:rPr lang="ru-RU" sz="1600" dirty="0"/>
              <a:t> </a:t>
            </a:r>
            <a:r>
              <a:rPr lang="ru-RU" sz="1600" dirty="0" err="1"/>
              <a:t>күрделі</a:t>
            </a:r>
            <a:r>
              <a:rPr lang="ru-RU" sz="1600" dirty="0"/>
              <a:t> </a:t>
            </a:r>
            <a:r>
              <a:rPr lang="ru-RU" sz="1600" dirty="0" err="1"/>
              <a:t>жөндеу</a:t>
            </a:r>
            <a:r>
              <a:rPr lang="ru-RU" sz="1600" dirty="0"/>
              <a:t> </a:t>
            </a:r>
            <a:r>
              <a:rPr lang="ru-RU" sz="1600" dirty="0" err="1"/>
              <a:t>нәтижесінде</a:t>
            </a:r>
            <a:r>
              <a:rPr lang="ru-RU" sz="1600" dirty="0"/>
              <a:t> </a:t>
            </a:r>
            <a:r>
              <a:rPr lang="ru-RU" sz="1600" dirty="0" smtClean="0"/>
              <a:t>«ЕЭК» АҚ </a:t>
            </a:r>
            <a:r>
              <a:rPr lang="ru-RU" sz="1600" dirty="0" err="1"/>
              <a:t>мынадай</a:t>
            </a:r>
            <a:r>
              <a:rPr lang="ru-RU" sz="1600" dirty="0"/>
              <a:t> </a:t>
            </a:r>
            <a:r>
              <a:rPr lang="ru-RU" sz="1600" dirty="0" err="1"/>
              <a:t>көрсеткіштерге</a:t>
            </a:r>
            <a:r>
              <a:rPr lang="ru-RU" sz="1600" dirty="0"/>
              <a:t> </a:t>
            </a:r>
            <a:r>
              <a:rPr lang="ru-RU" sz="1600" dirty="0" err="1"/>
              <a:t>қол</a:t>
            </a:r>
            <a:r>
              <a:rPr lang="ru-RU" sz="1600" dirty="0"/>
              <a:t> </a:t>
            </a:r>
            <a:r>
              <a:rPr lang="ru-RU" sz="1600" dirty="0" err="1"/>
              <a:t>жеткізді</a:t>
            </a:r>
            <a:endParaRPr lang="ru-RU" sz="1600" dirty="0"/>
          </a:p>
        </p:txBody>
      </p:sp>
      <p:grpSp>
        <p:nvGrpSpPr>
          <p:cNvPr id="23" name="Group 481"/>
          <p:cNvGrpSpPr/>
          <p:nvPr/>
        </p:nvGrpSpPr>
        <p:grpSpPr>
          <a:xfrm>
            <a:off x="462199" y="757231"/>
            <a:ext cx="369888" cy="369888"/>
            <a:chOff x="-1550988" y="2722564"/>
            <a:chExt cx="369888" cy="369888"/>
          </a:xfrm>
        </p:grpSpPr>
        <p:sp>
          <p:nvSpPr>
            <p:cNvPr id="24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493689"/>
              </p:ext>
            </p:extLst>
          </p:nvPr>
        </p:nvGraphicFramePr>
        <p:xfrm>
          <a:off x="392528" y="1700943"/>
          <a:ext cx="11280027" cy="2186355"/>
        </p:xfrm>
        <a:graphic>
          <a:graphicData uri="http://schemas.openxmlformats.org/drawingml/2006/table">
            <a:tbl>
              <a:tblPr/>
              <a:tblGrid>
                <a:gridCol w="2853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49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63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78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11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6996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096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451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Сенімділік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пен сапа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Өлшем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бірлігі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дерек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Сенімділік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пен сапа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көрсеткіштерінің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сақталуын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бағалау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Сенімділік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пен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сапаны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сақтамаудың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негіздемесі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7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құралдардың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тозуын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азайту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%</a:t>
                      </a:r>
                    </a:p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бекітілмеген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17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,7%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бағдарламада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көзделген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іс-шараларды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орындау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жылу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энергиясын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өндіруге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тартылған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№1,3,6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блоктардың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негізгі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шыңдық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бойлерлерінің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тозу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деңгейін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жалпы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алғанда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17,7% -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ға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төмендетуге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мүмкіндік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берді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о.і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 – 24,42%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3 – 11,39%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6 – 18,3%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қол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жеткізілді</a:t>
                      </a:r>
                      <a:endParaRPr lang="ru-RU" dirty="0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7061338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555965"/>
              </p:ext>
            </p:extLst>
          </p:nvPr>
        </p:nvGraphicFramePr>
        <p:xfrm>
          <a:off x="392528" y="4153036"/>
          <a:ext cx="11280027" cy="2260378"/>
        </p:xfrm>
        <a:graphic>
          <a:graphicData uri="http://schemas.openxmlformats.org/drawingml/2006/table">
            <a:tbl>
              <a:tblPr/>
              <a:tblGrid>
                <a:gridCol w="2853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49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63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52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37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344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7481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19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Сенімділік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пен сапа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Өлшем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бірлігі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дерек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Сенімділік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пен сапа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көрсеткіштерінің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сақталуын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бағалау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Сенімділік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пен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сапаны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сақтамаудың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негіздемесі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7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құралдардың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тозуын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азайту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%</a:t>
                      </a:r>
                    </a:p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бекітілмеген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17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,7%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инвестициялық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бағдарламада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көзделген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іс-шараларды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орындау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жылу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энергиясын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өндіруге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тартылған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№1,3,6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блоктардың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негізгі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шыңдық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бойлерлерінің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тозу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деңгейін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жалпы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алғанда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17,7% -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ға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төмендетуге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мүмкіндік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берді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о.і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 – 24,42%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3 – 11,39%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6 – 18,3%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қол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жеткізілді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706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7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80037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1" name="Слайд think-cell" r:id="rId22" imgW="594" imgH="595" progId="TCLayout.ActiveDocument.1">
                  <p:embed/>
                </p:oleObj>
              </mc:Choice>
              <mc:Fallback>
                <p:oleObj name="Слайд think-cell" r:id="rId22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ru-RU" b="0" dirty="0" smtClean="0">
                <a:solidFill>
                  <a:schemeClr val="accent1"/>
                </a:solidFill>
              </a:rPr>
              <a:t>ЕЭК: 2024 </a:t>
            </a:r>
            <a:r>
              <a:rPr lang="ru-RU" b="0" dirty="0" err="1" smtClean="0">
                <a:solidFill>
                  <a:schemeClr val="accent1"/>
                </a:solidFill>
              </a:rPr>
              <a:t>жылғы</a:t>
            </a:r>
            <a:r>
              <a:rPr lang="ru-RU" b="0" dirty="0" smtClean="0">
                <a:solidFill>
                  <a:schemeClr val="accent1"/>
                </a:solidFill>
              </a:rPr>
              <a:t> </a:t>
            </a:r>
            <a:r>
              <a:rPr lang="ru-RU" b="0" dirty="0" err="1" smtClean="0">
                <a:solidFill>
                  <a:schemeClr val="accent1"/>
                </a:solidFill>
              </a:rPr>
              <a:t>негізгі</a:t>
            </a:r>
            <a:r>
              <a:rPr lang="ru-RU" b="0" dirty="0" smtClean="0">
                <a:solidFill>
                  <a:schemeClr val="accent1"/>
                </a:solidFill>
              </a:rPr>
              <a:t> </a:t>
            </a:r>
            <a:r>
              <a:rPr lang="ru-RU" b="0" dirty="0" err="1" smtClean="0">
                <a:solidFill>
                  <a:schemeClr val="accent1"/>
                </a:solidFill>
              </a:rPr>
              <a:t>қаржы-экономикалық</a:t>
            </a:r>
            <a:r>
              <a:rPr lang="ru-RU" b="0" dirty="0" smtClean="0">
                <a:solidFill>
                  <a:schemeClr val="accent1"/>
                </a:solidFill>
              </a:rPr>
              <a:t> </a:t>
            </a:r>
            <a:r>
              <a:rPr lang="ru-RU" b="0" dirty="0" err="1" smtClean="0">
                <a:solidFill>
                  <a:schemeClr val="accent1"/>
                </a:solidFill>
              </a:rPr>
              <a:t>көрсеткіштер</a:t>
            </a:r>
            <a:r>
              <a:rPr lang="ru-RU" b="0" dirty="0" smtClean="0">
                <a:solidFill>
                  <a:schemeClr val="accent1"/>
                </a:solidFill>
              </a:rPr>
              <a:t> </a:t>
            </a:r>
            <a:r>
              <a:rPr lang="ru-RU" b="0" dirty="0" err="1" smtClean="0">
                <a:solidFill>
                  <a:schemeClr val="accent1"/>
                </a:solidFill>
              </a:rPr>
              <a:t>және</a:t>
            </a:r>
            <a:r>
              <a:rPr lang="ru-RU" b="0" dirty="0" smtClean="0">
                <a:solidFill>
                  <a:schemeClr val="accent1"/>
                </a:solidFill>
              </a:rPr>
              <a:t> </a:t>
            </a:r>
            <a:r>
              <a:rPr lang="ru-RU" b="0" dirty="0" err="1" smtClean="0">
                <a:solidFill>
                  <a:schemeClr val="accent1"/>
                </a:solidFill>
              </a:rPr>
              <a:t>жылу</a:t>
            </a:r>
            <a:r>
              <a:rPr lang="ru-RU" b="0" dirty="0" smtClean="0">
                <a:solidFill>
                  <a:schemeClr val="accent1"/>
                </a:solidFill>
              </a:rPr>
              <a:t> </a:t>
            </a:r>
            <a:r>
              <a:rPr lang="ru-RU" b="0" dirty="0" err="1" smtClean="0">
                <a:solidFill>
                  <a:schemeClr val="accent1"/>
                </a:solidFill>
              </a:rPr>
              <a:t>энергиясын</a:t>
            </a:r>
            <a:r>
              <a:rPr lang="ru-RU" b="0" dirty="0" smtClean="0">
                <a:solidFill>
                  <a:schemeClr val="accent1"/>
                </a:solidFill>
              </a:rPr>
              <a:t> </a:t>
            </a:r>
            <a:r>
              <a:rPr lang="ru-RU" b="0" dirty="0" err="1" smtClean="0">
                <a:solidFill>
                  <a:schemeClr val="accent1"/>
                </a:solidFill>
              </a:rPr>
              <a:t>өндіру</a:t>
            </a:r>
            <a:r>
              <a:rPr lang="ru-RU" b="0" dirty="0" smtClean="0">
                <a:solidFill>
                  <a:schemeClr val="accent1"/>
                </a:solidFill>
              </a:rPr>
              <a:t> </a:t>
            </a:r>
            <a:r>
              <a:rPr lang="ru-RU" b="0" dirty="0" err="1" smtClean="0">
                <a:solidFill>
                  <a:schemeClr val="accent1"/>
                </a:solidFill>
              </a:rPr>
              <a:t>бойынша</a:t>
            </a:r>
            <a:r>
              <a:rPr lang="ru-RU" b="0" dirty="0" smtClean="0">
                <a:solidFill>
                  <a:schemeClr val="accent1"/>
                </a:solidFill>
              </a:rPr>
              <a:t> </a:t>
            </a:r>
            <a:r>
              <a:rPr lang="ru-RU" b="0" dirty="0" err="1" smtClean="0">
                <a:solidFill>
                  <a:schemeClr val="accent1"/>
                </a:solidFill>
              </a:rPr>
              <a:t>көрсетілген</a:t>
            </a:r>
            <a:r>
              <a:rPr lang="ru-RU" b="0" dirty="0" smtClean="0">
                <a:solidFill>
                  <a:schemeClr val="accent1"/>
                </a:solidFill>
              </a:rPr>
              <a:t> </a:t>
            </a:r>
            <a:r>
              <a:rPr lang="ru-RU" b="0" dirty="0" err="1" smtClean="0">
                <a:solidFill>
                  <a:schemeClr val="accent1"/>
                </a:solidFill>
              </a:rPr>
              <a:t>қызметтердің</a:t>
            </a:r>
            <a:r>
              <a:rPr lang="ru-RU" b="0" dirty="0" smtClean="0">
                <a:solidFill>
                  <a:schemeClr val="accent1"/>
                </a:solidFill>
              </a:rPr>
              <a:t> </a:t>
            </a:r>
            <a:r>
              <a:rPr lang="ru-RU" b="0" dirty="0" err="1" smtClean="0">
                <a:solidFill>
                  <a:schemeClr val="accent1"/>
                </a:solidFill>
              </a:rPr>
              <a:t>көлемі</a:t>
            </a:r>
            <a:r>
              <a:rPr lang="ru-RU" b="0" dirty="0" smtClean="0">
                <a:solidFill>
                  <a:schemeClr val="accent1"/>
                </a:solidFill>
              </a:rPr>
              <a:t> </a:t>
            </a:r>
            <a:r>
              <a:rPr lang="ru-RU" b="0" dirty="0" err="1" smtClean="0">
                <a:solidFill>
                  <a:schemeClr val="accent1"/>
                </a:solidFill>
              </a:rPr>
              <a:t>туралы</a:t>
            </a:r>
            <a:r>
              <a:rPr lang="ru-RU" b="0" dirty="0" smtClean="0">
                <a:solidFill>
                  <a:schemeClr val="accent1"/>
                </a:solidFill>
              </a:rPr>
              <a:t> аза 2024 год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31" name="Freeform 140"/>
          <p:cNvSpPr/>
          <p:nvPr/>
        </p:nvSpPr>
        <p:spPr>
          <a:xfrm>
            <a:off x="341312" y="1450644"/>
            <a:ext cx="5475290" cy="4357688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err="1" smtClean="0">
                <a:solidFill>
                  <a:schemeClr val="accent1"/>
                </a:solidFill>
              </a:rPr>
              <a:t>көрсеткіштер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68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8244121"/>
              </p:ext>
            </p:extLst>
          </p:nvPr>
        </p:nvGraphicFramePr>
        <p:xfrm>
          <a:off x="2141538" y="2343150"/>
          <a:ext cx="3803650" cy="144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105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19584217"/>
              </p:ext>
            </p:extLst>
          </p:nvPr>
        </p:nvGraphicFramePr>
        <p:xfrm>
          <a:off x="2089150" y="1495425"/>
          <a:ext cx="2166938" cy="86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68313" y="1787278"/>
            <a:ext cx="15240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/>
              <a:t>Көрсетілетін</a:t>
            </a:r>
            <a:r>
              <a:rPr lang="ru-RU" sz="1200" dirty="0"/>
              <a:t> </a:t>
            </a:r>
            <a:r>
              <a:rPr lang="ru-RU" sz="1200" dirty="0" err="1"/>
              <a:t>қызметтер</a:t>
            </a:r>
            <a:r>
              <a:rPr lang="ru-RU" sz="1200" dirty="0"/>
              <a:t> </a:t>
            </a:r>
            <a:r>
              <a:rPr lang="ru-RU" sz="1200" dirty="0" err="1"/>
              <a:t>көлемі</a:t>
            </a:r>
            <a:r>
              <a:rPr lang="ru-RU" sz="1200" dirty="0"/>
              <a:t>, </a:t>
            </a:r>
            <a:r>
              <a:rPr lang="ru-RU" sz="1200" dirty="0" err="1"/>
              <a:t>мың</a:t>
            </a:r>
            <a:r>
              <a:rPr lang="ru-RU" sz="1200" dirty="0"/>
              <a:t> Гкал</a:t>
            </a:r>
            <a:endParaRPr lang="ru-RU" sz="1200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1013" y="2713322"/>
            <a:ext cx="1668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/>
              <a:t>Табыс</a:t>
            </a:r>
            <a:r>
              <a:rPr lang="ru-RU" sz="1200" dirty="0"/>
              <a:t>, млн. </a:t>
            </a:r>
            <a:r>
              <a:rPr lang="ru-RU" sz="1200" dirty="0" err="1"/>
              <a:t>теңге</a:t>
            </a:r>
            <a:endParaRPr lang="ru-RU" sz="120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1012" y="3268469"/>
            <a:ext cx="177048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/>
              <a:t>Шығындар</a:t>
            </a:r>
            <a:r>
              <a:rPr lang="ru-RU" sz="1200" dirty="0"/>
              <a:t>, млн. </a:t>
            </a:r>
            <a:r>
              <a:rPr lang="ru-RU" sz="1200" dirty="0" err="1"/>
              <a:t>теңге</a:t>
            </a:r>
            <a:endParaRPr lang="ru-RU" sz="12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313" y="4606925"/>
            <a:ext cx="1508125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/>
              <a:t>Құны</a:t>
            </a:r>
            <a:r>
              <a:rPr lang="ru-RU" sz="1200" dirty="0"/>
              <a:t>, </a:t>
            </a:r>
            <a:r>
              <a:rPr lang="ru-RU" sz="1200" dirty="0" err="1"/>
              <a:t>теңге</a:t>
            </a:r>
            <a:r>
              <a:rPr lang="ru-RU" sz="1200" dirty="0"/>
              <a:t> / Гкал</a:t>
            </a:r>
            <a:endParaRPr lang="ru-RU" sz="12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5613" y="3941763"/>
            <a:ext cx="15287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 smtClean="0"/>
              <a:t>Залал</a:t>
            </a:r>
            <a:r>
              <a:rPr lang="ru-RU" sz="1200" dirty="0" smtClean="0"/>
              <a:t>, </a:t>
            </a:r>
            <a:r>
              <a:rPr lang="ru-RU" sz="1200" dirty="0"/>
              <a:t>млн. </a:t>
            </a:r>
            <a:r>
              <a:rPr lang="ru-RU" sz="1200" dirty="0" err="1"/>
              <a:t>теңге</a:t>
            </a:r>
            <a:endParaRPr lang="ru-RU" sz="1200" dirty="0" smtClean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1012" y="5356914"/>
            <a:ext cx="1522413" cy="1841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Тариф, </a:t>
            </a:r>
            <a:r>
              <a:rPr lang="ru-RU" sz="1200" dirty="0" err="1" smtClean="0">
                <a:latin typeface="+mn-lt"/>
              </a:rPr>
              <a:t>теңге</a:t>
            </a:r>
            <a:r>
              <a:rPr lang="ru-RU" sz="1200" dirty="0" smtClean="0">
                <a:latin typeface="+mn-lt"/>
              </a:rPr>
              <a:t>/ Гкал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69" name="Chart 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7303978"/>
              </p:ext>
            </p:extLst>
          </p:nvPr>
        </p:nvGraphicFramePr>
        <p:xfrm>
          <a:off x="1654175" y="4284663"/>
          <a:ext cx="2960688" cy="89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48" name="Rectangle 119"/>
          <p:cNvSpPr/>
          <p:nvPr/>
        </p:nvSpPr>
        <p:spPr>
          <a:xfrm>
            <a:off x="-1587" y="5963906"/>
            <a:ext cx="12192000" cy="564780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/>
              <a:t>Қолданыстағы</a:t>
            </a:r>
            <a:r>
              <a:rPr lang="ru-RU" dirty="0"/>
              <a:t> </a:t>
            </a:r>
            <a:r>
              <a:rPr lang="ru-RU" dirty="0" err="1"/>
              <a:t>тарифтер</a:t>
            </a:r>
            <a:r>
              <a:rPr lang="ru-RU" dirty="0"/>
              <a:t> </a:t>
            </a:r>
            <a:r>
              <a:rPr lang="ru-RU" dirty="0" err="1"/>
              <a:t>реттелетін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шығындарын</a:t>
            </a:r>
            <a:r>
              <a:rPr lang="ru-RU" dirty="0"/>
              <a:t> </a:t>
            </a:r>
            <a:r>
              <a:rPr lang="ru-RU" dirty="0" err="1"/>
              <a:t>өтемейді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70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193382943"/>
              </p:ext>
            </p:extLst>
          </p:nvPr>
        </p:nvGraphicFramePr>
        <p:xfrm>
          <a:off x="1365250" y="4978400"/>
          <a:ext cx="2960688" cy="88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10787" y="1070700"/>
            <a:ext cx="4765778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</a:rPr>
              <a:t>Негізгі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қаржылық-экономикалық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көрсеткіштер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01868" y="1091338"/>
            <a:ext cx="5191432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</a:rPr>
              <a:t>Көрсетілген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реттеліп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көрсетілетін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қызметтердің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көлемі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grpSp>
        <p:nvGrpSpPr>
          <p:cNvPr id="37" name="Group 3407"/>
          <p:cNvGrpSpPr/>
          <p:nvPr/>
        </p:nvGrpSpPr>
        <p:grpSpPr>
          <a:xfrm>
            <a:off x="317499" y="973863"/>
            <a:ext cx="369887" cy="369888"/>
            <a:chOff x="6277590" y="1074738"/>
            <a:chExt cx="369887" cy="369888"/>
          </a:xfrm>
          <a:solidFill>
            <a:schemeClr val="tx2"/>
          </a:solidFill>
        </p:grpSpPr>
        <p:sp>
          <p:nvSpPr>
            <p:cNvPr id="38" name="Freeform 2647"/>
            <p:cNvSpPr>
              <a:spLocks noEditPoints="1"/>
            </p:cNvSpPr>
            <p:nvPr/>
          </p:nvSpPr>
          <p:spPr bwMode="auto">
            <a:xfrm>
              <a:off x="6301402" y="1098551"/>
              <a:ext cx="61913" cy="63500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9 h 48"/>
                <a:gd name="T12" fmla="*/ 39 w 48"/>
                <a:gd name="T13" fmla="*/ 24 h 48"/>
                <a:gd name="T14" fmla="*/ 24 w 48"/>
                <a:gd name="T15" fmla="*/ 39 h 48"/>
                <a:gd name="T16" fmla="*/ 9 w 48"/>
                <a:gd name="T17" fmla="*/ 24 h 48"/>
                <a:gd name="T18" fmla="*/ 24 w 48"/>
                <a:gd name="T1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8" y="48"/>
                    <a:pt x="48" y="37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9"/>
                  </a:moveTo>
                  <a:cubicBezTo>
                    <a:pt x="33" y="9"/>
                    <a:pt x="39" y="16"/>
                    <a:pt x="39" y="24"/>
                  </a:cubicBezTo>
                  <a:cubicBezTo>
                    <a:pt x="39" y="32"/>
                    <a:pt x="33" y="39"/>
                    <a:pt x="24" y="39"/>
                  </a:cubicBezTo>
                  <a:cubicBezTo>
                    <a:pt x="16" y="39"/>
                    <a:pt x="9" y="32"/>
                    <a:pt x="9" y="24"/>
                  </a:cubicBezTo>
                  <a:cubicBezTo>
                    <a:pt x="9" y="16"/>
                    <a:pt x="16" y="9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648"/>
            <p:cNvSpPr>
              <a:spLocks noEditPoints="1"/>
            </p:cNvSpPr>
            <p:nvPr/>
          </p:nvSpPr>
          <p:spPr bwMode="auto">
            <a:xfrm>
              <a:off x="6277590" y="1328738"/>
              <a:ext cx="88900" cy="88900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59 h 68"/>
                <a:gd name="T12" fmla="*/ 9 w 68"/>
                <a:gd name="T13" fmla="*/ 34 h 68"/>
                <a:gd name="T14" fmla="*/ 34 w 68"/>
                <a:gd name="T15" fmla="*/ 9 h 68"/>
                <a:gd name="T16" fmla="*/ 59 w 68"/>
                <a:gd name="T17" fmla="*/ 34 h 68"/>
                <a:gd name="T18" fmla="*/ 34 w 68"/>
                <a:gd name="T1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59"/>
                  </a:moveTo>
                  <a:cubicBezTo>
                    <a:pt x="21" y="59"/>
                    <a:pt x="9" y="48"/>
                    <a:pt x="9" y="34"/>
                  </a:cubicBezTo>
                  <a:cubicBezTo>
                    <a:pt x="9" y="21"/>
                    <a:pt x="21" y="9"/>
                    <a:pt x="34" y="9"/>
                  </a:cubicBezTo>
                  <a:cubicBezTo>
                    <a:pt x="48" y="9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49"/>
            <p:cNvSpPr>
              <a:spLocks noEditPoints="1"/>
            </p:cNvSpPr>
            <p:nvPr/>
          </p:nvSpPr>
          <p:spPr bwMode="auto">
            <a:xfrm>
              <a:off x="6533177" y="1328738"/>
              <a:ext cx="114300" cy="115888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79 h 88"/>
                <a:gd name="T12" fmla="*/ 9 w 88"/>
                <a:gd name="T13" fmla="*/ 44 h 88"/>
                <a:gd name="T14" fmla="*/ 44 w 88"/>
                <a:gd name="T15" fmla="*/ 9 h 88"/>
                <a:gd name="T16" fmla="*/ 79 w 88"/>
                <a:gd name="T17" fmla="*/ 44 h 88"/>
                <a:gd name="T18" fmla="*/ 44 w 88"/>
                <a:gd name="T19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79"/>
                  </a:moveTo>
                  <a:cubicBezTo>
                    <a:pt x="25" y="79"/>
                    <a:pt x="9" y="63"/>
                    <a:pt x="9" y="44"/>
                  </a:cubicBezTo>
                  <a:cubicBezTo>
                    <a:pt x="9" y="25"/>
                    <a:pt x="25" y="9"/>
                    <a:pt x="44" y="9"/>
                  </a:cubicBezTo>
                  <a:cubicBezTo>
                    <a:pt x="63" y="9"/>
                    <a:pt x="79" y="25"/>
                    <a:pt x="79" y="44"/>
                  </a:cubicBezTo>
                  <a:cubicBezTo>
                    <a:pt x="79" y="63"/>
                    <a:pt x="63" y="79"/>
                    <a:pt x="4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50"/>
            <p:cNvSpPr>
              <a:spLocks noEditPoints="1"/>
            </p:cNvSpPr>
            <p:nvPr/>
          </p:nvSpPr>
          <p:spPr bwMode="auto">
            <a:xfrm>
              <a:off x="6558577" y="1074738"/>
              <a:ext cx="88900" cy="88900"/>
            </a:xfrm>
            <a:custGeom>
              <a:avLst/>
              <a:gdLst>
                <a:gd name="T0" fmla="*/ 34 w 68"/>
                <a:gd name="T1" fmla="*/ 68 h 68"/>
                <a:gd name="T2" fmla="*/ 68 w 68"/>
                <a:gd name="T3" fmla="*/ 34 h 68"/>
                <a:gd name="T4" fmla="*/ 34 w 68"/>
                <a:gd name="T5" fmla="*/ 0 h 68"/>
                <a:gd name="T6" fmla="*/ 0 w 68"/>
                <a:gd name="T7" fmla="*/ 34 h 68"/>
                <a:gd name="T8" fmla="*/ 34 w 68"/>
                <a:gd name="T9" fmla="*/ 68 h 68"/>
                <a:gd name="T10" fmla="*/ 34 w 68"/>
                <a:gd name="T11" fmla="*/ 10 h 68"/>
                <a:gd name="T12" fmla="*/ 59 w 68"/>
                <a:gd name="T13" fmla="*/ 34 h 68"/>
                <a:gd name="T14" fmla="*/ 34 w 68"/>
                <a:gd name="T15" fmla="*/ 59 h 68"/>
                <a:gd name="T16" fmla="*/ 9 w 68"/>
                <a:gd name="T17" fmla="*/ 34 h 68"/>
                <a:gd name="T18" fmla="*/ 34 w 68"/>
                <a:gd name="T1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  <a:moveTo>
                    <a:pt x="34" y="10"/>
                  </a:moveTo>
                  <a:cubicBezTo>
                    <a:pt x="48" y="10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ubicBezTo>
                    <a:pt x="20" y="59"/>
                    <a:pt x="9" y="48"/>
                    <a:pt x="9" y="34"/>
                  </a:cubicBezTo>
                  <a:cubicBezTo>
                    <a:pt x="9" y="21"/>
                    <a:pt x="20" y="10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51"/>
            <p:cNvSpPr>
              <a:spLocks/>
            </p:cNvSpPr>
            <p:nvPr/>
          </p:nvSpPr>
          <p:spPr bwMode="auto">
            <a:xfrm>
              <a:off x="6361727" y="1152526"/>
              <a:ext cx="203200" cy="195263"/>
            </a:xfrm>
            <a:custGeom>
              <a:avLst/>
              <a:gdLst>
                <a:gd name="T0" fmla="*/ 108 w 157"/>
                <a:gd name="T1" fmla="*/ 119 h 150"/>
                <a:gd name="T2" fmla="*/ 133 w 157"/>
                <a:gd name="T3" fmla="*/ 144 h 150"/>
                <a:gd name="T4" fmla="*/ 136 w 157"/>
                <a:gd name="T5" fmla="*/ 145 h 150"/>
                <a:gd name="T6" fmla="*/ 139 w 157"/>
                <a:gd name="T7" fmla="*/ 144 h 150"/>
                <a:gd name="T8" fmla="*/ 139 w 157"/>
                <a:gd name="T9" fmla="*/ 138 h 150"/>
                <a:gd name="T10" fmla="*/ 114 w 157"/>
                <a:gd name="T11" fmla="*/ 113 h 150"/>
                <a:gd name="T12" fmla="*/ 129 w 157"/>
                <a:gd name="T13" fmla="*/ 79 h 150"/>
                <a:gd name="T14" fmla="*/ 125 w 157"/>
                <a:gd name="T15" fmla="*/ 74 h 150"/>
                <a:gd name="T16" fmla="*/ 120 w 157"/>
                <a:gd name="T17" fmla="*/ 78 h 150"/>
                <a:gd name="T18" fmla="*/ 66 w 157"/>
                <a:gd name="T19" fmla="*/ 126 h 150"/>
                <a:gd name="T20" fmla="*/ 39 w 157"/>
                <a:gd name="T21" fmla="*/ 119 h 150"/>
                <a:gd name="T22" fmla="*/ 39 w 157"/>
                <a:gd name="T23" fmla="*/ 119 h 150"/>
                <a:gd name="T24" fmla="*/ 37 w 157"/>
                <a:gd name="T25" fmla="*/ 118 h 150"/>
                <a:gd name="T26" fmla="*/ 12 w 157"/>
                <a:gd name="T27" fmla="*/ 72 h 150"/>
                <a:gd name="T28" fmla="*/ 66 w 157"/>
                <a:gd name="T29" fmla="*/ 17 h 150"/>
                <a:gd name="T30" fmla="*/ 117 w 157"/>
                <a:gd name="T31" fmla="*/ 55 h 150"/>
                <a:gd name="T32" fmla="*/ 123 w 157"/>
                <a:gd name="T33" fmla="*/ 58 h 150"/>
                <a:gd name="T34" fmla="*/ 126 w 157"/>
                <a:gd name="T35" fmla="*/ 52 h 150"/>
                <a:gd name="T36" fmla="*/ 122 w 157"/>
                <a:gd name="T37" fmla="*/ 42 h 150"/>
                <a:gd name="T38" fmla="*/ 155 w 157"/>
                <a:gd name="T39" fmla="*/ 9 h 150"/>
                <a:gd name="T40" fmla="*/ 155 w 157"/>
                <a:gd name="T41" fmla="*/ 2 h 150"/>
                <a:gd name="T42" fmla="*/ 149 w 157"/>
                <a:gd name="T43" fmla="*/ 2 h 150"/>
                <a:gd name="T44" fmla="*/ 117 w 157"/>
                <a:gd name="T45" fmla="*/ 34 h 150"/>
                <a:gd name="T46" fmla="*/ 66 w 157"/>
                <a:gd name="T47" fmla="*/ 8 h 150"/>
                <a:gd name="T48" fmla="*/ 25 w 157"/>
                <a:gd name="T49" fmla="*/ 23 h 150"/>
                <a:gd name="T50" fmla="*/ 8 w 157"/>
                <a:gd name="T51" fmla="*/ 7 h 150"/>
                <a:gd name="T52" fmla="*/ 2 w 157"/>
                <a:gd name="T53" fmla="*/ 7 h 150"/>
                <a:gd name="T54" fmla="*/ 2 w 157"/>
                <a:gd name="T55" fmla="*/ 13 h 150"/>
                <a:gd name="T56" fmla="*/ 19 w 157"/>
                <a:gd name="T57" fmla="*/ 30 h 150"/>
                <a:gd name="T58" fmla="*/ 3 w 157"/>
                <a:gd name="T59" fmla="*/ 72 h 150"/>
                <a:gd name="T60" fmla="*/ 28 w 157"/>
                <a:gd name="T61" fmla="*/ 123 h 150"/>
                <a:gd name="T62" fmla="*/ 9 w 157"/>
                <a:gd name="T63" fmla="*/ 142 h 150"/>
                <a:gd name="T64" fmla="*/ 9 w 157"/>
                <a:gd name="T65" fmla="*/ 148 h 150"/>
                <a:gd name="T66" fmla="*/ 12 w 157"/>
                <a:gd name="T67" fmla="*/ 150 h 150"/>
                <a:gd name="T68" fmla="*/ 16 w 157"/>
                <a:gd name="T69" fmla="*/ 148 h 150"/>
                <a:gd name="T70" fmla="*/ 36 w 157"/>
                <a:gd name="T71" fmla="*/ 128 h 150"/>
                <a:gd name="T72" fmla="*/ 66 w 157"/>
                <a:gd name="T73" fmla="*/ 135 h 150"/>
                <a:gd name="T74" fmla="*/ 108 w 157"/>
                <a:gd name="T75" fmla="*/ 11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50">
                  <a:moveTo>
                    <a:pt x="108" y="119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4" y="145"/>
                    <a:pt x="135" y="145"/>
                    <a:pt x="136" y="145"/>
                  </a:cubicBezTo>
                  <a:cubicBezTo>
                    <a:pt x="137" y="145"/>
                    <a:pt x="138" y="145"/>
                    <a:pt x="139" y="144"/>
                  </a:cubicBezTo>
                  <a:cubicBezTo>
                    <a:pt x="141" y="142"/>
                    <a:pt x="141" y="140"/>
                    <a:pt x="139" y="138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22" y="103"/>
                    <a:pt x="127" y="92"/>
                    <a:pt x="129" y="79"/>
                  </a:cubicBezTo>
                  <a:cubicBezTo>
                    <a:pt x="129" y="77"/>
                    <a:pt x="127" y="75"/>
                    <a:pt x="125" y="74"/>
                  </a:cubicBezTo>
                  <a:cubicBezTo>
                    <a:pt x="122" y="74"/>
                    <a:pt x="120" y="76"/>
                    <a:pt x="120" y="78"/>
                  </a:cubicBezTo>
                  <a:cubicBezTo>
                    <a:pt x="116" y="106"/>
                    <a:pt x="93" y="126"/>
                    <a:pt x="66" y="126"/>
                  </a:cubicBezTo>
                  <a:cubicBezTo>
                    <a:pt x="56" y="126"/>
                    <a:pt x="47" y="124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18"/>
                    <a:pt x="38" y="118"/>
                    <a:pt x="37" y="118"/>
                  </a:cubicBezTo>
                  <a:cubicBezTo>
                    <a:pt x="22" y="108"/>
                    <a:pt x="12" y="91"/>
                    <a:pt x="12" y="72"/>
                  </a:cubicBezTo>
                  <a:cubicBezTo>
                    <a:pt x="12" y="42"/>
                    <a:pt x="36" y="17"/>
                    <a:pt x="66" y="17"/>
                  </a:cubicBezTo>
                  <a:cubicBezTo>
                    <a:pt x="89" y="17"/>
                    <a:pt x="110" y="32"/>
                    <a:pt x="117" y="55"/>
                  </a:cubicBezTo>
                  <a:cubicBezTo>
                    <a:pt x="118" y="57"/>
                    <a:pt x="121" y="58"/>
                    <a:pt x="123" y="58"/>
                  </a:cubicBezTo>
                  <a:cubicBezTo>
                    <a:pt x="125" y="57"/>
                    <a:pt x="127" y="54"/>
                    <a:pt x="126" y="52"/>
                  </a:cubicBezTo>
                  <a:cubicBezTo>
                    <a:pt x="125" y="49"/>
                    <a:pt x="123" y="45"/>
                    <a:pt x="122" y="42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7" y="7"/>
                    <a:pt x="157" y="4"/>
                    <a:pt x="155" y="2"/>
                  </a:cubicBezTo>
                  <a:cubicBezTo>
                    <a:pt x="154" y="0"/>
                    <a:pt x="151" y="0"/>
                    <a:pt x="149" y="2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05" y="18"/>
                    <a:pt x="86" y="8"/>
                    <a:pt x="66" y="8"/>
                  </a:cubicBezTo>
                  <a:cubicBezTo>
                    <a:pt x="50" y="8"/>
                    <a:pt x="36" y="14"/>
                    <a:pt x="25" y="2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5"/>
                    <a:pt x="4" y="5"/>
                    <a:pt x="2" y="7"/>
                  </a:cubicBezTo>
                  <a:cubicBezTo>
                    <a:pt x="0" y="8"/>
                    <a:pt x="0" y="11"/>
                    <a:pt x="2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9" y="41"/>
                    <a:pt x="3" y="56"/>
                    <a:pt x="3" y="72"/>
                  </a:cubicBezTo>
                  <a:cubicBezTo>
                    <a:pt x="3" y="93"/>
                    <a:pt x="13" y="111"/>
                    <a:pt x="28" y="123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8" y="144"/>
                    <a:pt x="8" y="147"/>
                    <a:pt x="9" y="148"/>
                  </a:cubicBezTo>
                  <a:cubicBezTo>
                    <a:pt x="10" y="149"/>
                    <a:pt x="11" y="150"/>
                    <a:pt x="12" y="150"/>
                  </a:cubicBezTo>
                  <a:cubicBezTo>
                    <a:pt x="14" y="150"/>
                    <a:pt x="15" y="149"/>
                    <a:pt x="16" y="14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5" y="133"/>
                    <a:pt x="55" y="135"/>
                    <a:pt x="66" y="135"/>
                  </a:cubicBezTo>
                  <a:cubicBezTo>
                    <a:pt x="82" y="135"/>
                    <a:pt x="97" y="129"/>
                    <a:pt x="108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52"/>
            <p:cNvSpPr>
              <a:spLocks noEditPoints="1"/>
            </p:cNvSpPr>
            <p:nvPr/>
          </p:nvSpPr>
          <p:spPr bwMode="auto">
            <a:xfrm>
              <a:off x="6422052" y="1201738"/>
              <a:ext cx="49213" cy="87313"/>
            </a:xfrm>
            <a:custGeom>
              <a:avLst/>
              <a:gdLst>
                <a:gd name="T0" fmla="*/ 21 w 37"/>
                <a:gd name="T1" fmla="*/ 67 h 67"/>
                <a:gd name="T2" fmla="*/ 21 w 37"/>
                <a:gd name="T3" fmla="*/ 57 h 67"/>
                <a:gd name="T4" fmla="*/ 33 w 37"/>
                <a:gd name="T5" fmla="*/ 53 h 67"/>
                <a:gd name="T6" fmla="*/ 37 w 37"/>
                <a:gd name="T7" fmla="*/ 43 h 67"/>
                <a:gd name="T8" fmla="*/ 37 w 37"/>
                <a:gd name="T9" fmla="*/ 40 h 67"/>
                <a:gd name="T10" fmla="*/ 34 w 37"/>
                <a:gd name="T11" fmla="*/ 31 h 67"/>
                <a:gd name="T12" fmla="*/ 23 w 37"/>
                <a:gd name="T13" fmla="*/ 28 h 67"/>
                <a:gd name="T14" fmla="*/ 21 w 37"/>
                <a:gd name="T15" fmla="*/ 28 h 67"/>
                <a:gd name="T16" fmla="*/ 21 w 37"/>
                <a:gd name="T17" fmla="*/ 11 h 67"/>
                <a:gd name="T18" fmla="*/ 34 w 37"/>
                <a:gd name="T19" fmla="*/ 12 h 67"/>
                <a:gd name="T20" fmla="*/ 34 w 37"/>
                <a:gd name="T21" fmla="*/ 7 h 67"/>
                <a:gd name="T22" fmla="*/ 21 w 37"/>
                <a:gd name="T23" fmla="*/ 6 h 67"/>
                <a:gd name="T24" fmla="*/ 21 w 37"/>
                <a:gd name="T25" fmla="*/ 0 h 67"/>
                <a:gd name="T26" fmla="*/ 16 w 37"/>
                <a:gd name="T27" fmla="*/ 0 h 67"/>
                <a:gd name="T28" fmla="*/ 16 w 37"/>
                <a:gd name="T29" fmla="*/ 6 h 67"/>
                <a:gd name="T30" fmla="*/ 4 w 37"/>
                <a:gd name="T31" fmla="*/ 9 h 67"/>
                <a:gd name="T32" fmla="*/ 0 w 37"/>
                <a:gd name="T33" fmla="*/ 18 h 67"/>
                <a:gd name="T34" fmla="*/ 0 w 37"/>
                <a:gd name="T35" fmla="*/ 21 h 67"/>
                <a:gd name="T36" fmla="*/ 3 w 37"/>
                <a:gd name="T37" fmla="*/ 30 h 67"/>
                <a:gd name="T38" fmla="*/ 14 w 37"/>
                <a:gd name="T39" fmla="*/ 33 h 67"/>
                <a:gd name="T40" fmla="*/ 16 w 37"/>
                <a:gd name="T41" fmla="*/ 33 h 67"/>
                <a:gd name="T42" fmla="*/ 16 w 37"/>
                <a:gd name="T43" fmla="*/ 51 h 67"/>
                <a:gd name="T44" fmla="*/ 12 w 37"/>
                <a:gd name="T45" fmla="*/ 51 h 67"/>
                <a:gd name="T46" fmla="*/ 8 w 37"/>
                <a:gd name="T47" fmla="*/ 51 h 67"/>
                <a:gd name="T48" fmla="*/ 4 w 37"/>
                <a:gd name="T49" fmla="*/ 50 h 67"/>
                <a:gd name="T50" fmla="*/ 1 w 37"/>
                <a:gd name="T51" fmla="*/ 50 h 67"/>
                <a:gd name="T52" fmla="*/ 1 w 37"/>
                <a:gd name="T53" fmla="*/ 56 h 67"/>
                <a:gd name="T54" fmla="*/ 16 w 37"/>
                <a:gd name="T55" fmla="*/ 57 h 67"/>
                <a:gd name="T56" fmla="*/ 16 w 37"/>
                <a:gd name="T57" fmla="*/ 67 h 67"/>
                <a:gd name="T58" fmla="*/ 21 w 37"/>
                <a:gd name="T59" fmla="*/ 67 h 67"/>
                <a:gd name="T60" fmla="*/ 21 w 37"/>
                <a:gd name="T61" fmla="*/ 33 h 67"/>
                <a:gd name="T62" fmla="*/ 28 w 37"/>
                <a:gd name="T63" fmla="*/ 35 h 67"/>
                <a:gd name="T64" fmla="*/ 29 w 37"/>
                <a:gd name="T65" fmla="*/ 39 h 67"/>
                <a:gd name="T66" fmla="*/ 29 w 37"/>
                <a:gd name="T67" fmla="*/ 45 h 67"/>
                <a:gd name="T68" fmla="*/ 27 w 37"/>
                <a:gd name="T69" fmla="*/ 50 h 67"/>
                <a:gd name="T70" fmla="*/ 21 w 37"/>
                <a:gd name="T71" fmla="*/ 51 h 67"/>
                <a:gd name="T72" fmla="*/ 21 w 37"/>
                <a:gd name="T73" fmla="*/ 33 h 67"/>
                <a:gd name="T74" fmla="*/ 10 w 37"/>
                <a:gd name="T75" fmla="*/ 26 h 67"/>
                <a:gd name="T76" fmla="*/ 8 w 37"/>
                <a:gd name="T77" fmla="*/ 23 h 67"/>
                <a:gd name="T78" fmla="*/ 8 w 37"/>
                <a:gd name="T79" fmla="*/ 18 h 67"/>
                <a:gd name="T80" fmla="*/ 9 w 37"/>
                <a:gd name="T81" fmla="*/ 13 h 67"/>
                <a:gd name="T82" fmla="*/ 16 w 37"/>
                <a:gd name="T83" fmla="*/ 11 h 67"/>
                <a:gd name="T84" fmla="*/ 16 w 37"/>
                <a:gd name="T85" fmla="*/ 28 h 67"/>
                <a:gd name="T86" fmla="*/ 10 w 37"/>
                <a:gd name="T87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7">
                  <a:moveTo>
                    <a:pt x="21" y="67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6" y="57"/>
                    <a:pt x="30" y="55"/>
                    <a:pt x="33" y="53"/>
                  </a:cubicBezTo>
                  <a:cubicBezTo>
                    <a:pt x="36" y="51"/>
                    <a:pt x="37" y="47"/>
                    <a:pt x="37" y="4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6"/>
                    <a:pt x="36" y="32"/>
                    <a:pt x="34" y="31"/>
                  </a:cubicBezTo>
                  <a:cubicBezTo>
                    <a:pt x="32" y="29"/>
                    <a:pt x="29" y="28"/>
                    <a:pt x="2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3" y="11"/>
                    <a:pt x="27" y="12"/>
                    <a:pt x="34" y="12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9" y="6"/>
                    <a:pt x="24" y="6"/>
                    <a:pt x="2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0" y="6"/>
                    <a:pt x="6" y="7"/>
                    <a:pt x="4" y="9"/>
                  </a:cubicBezTo>
                  <a:cubicBezTo>
                    <a:pt x="2" y="11"/>
                    <a:pt x="0" y="14"/>
                    <a:pt x="0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1" y="28"/>
                    <a:pt x="3" y="30"/>
                  </a:cubicBezTo>
                  <a:cubicBezTo>
                    <a:pt x="5" y="32"/>
                    <a:pt x="9" y="33"/>
                    <a:pt x="1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3" y="51"/>
                    <a:pt x="12" y="51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51"/>
                    <a:pt x="6" y="50"/>
                    <a:pt x="4" y="50"/>
                  </a:cubicBezTo>
                  <a:cubicBezTo>
                    <a:pt x="2" y="50"/>
                    <a:pt x="1" y="50"/>
                    <a:pt x="1" y="50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8" y="57"/>
                    <a:pt x="13" y="57"/>
                    <a:pt x="16" y="5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21" y="67"/>
                  </a:lnTo>
                  <a:close/>
                  <a:moveTo>
                    <a:pt x="21" y="33"/>
                  </a:moveTo>
                  <a:cubicBezTo>
                    <a:pt x="24" y="33"/>
                    <a:pt x="26" y="34"/>
                    <a:pt x="28" y="35"/>
                  </a:cubicBezTo>
                  <a:cubicBezTo>
                    <a:pt x="29" y="36"/>
                    <a:pt x="29" y="37"/>
                    <a:pt x="29" y="3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7"/>
                    <a:pt x="29" y="49"/>
                    <a:pt x="27" y="50"/>
                  </a:cubicBezTo>
                  <a:cubicBezTo>
                    <a:pt x="26" y="50"/>
                    <a:pt x="24" y="51"/>
                    <a:pt x="21" y="51"/>
                  </a:cubicBezTo>
                  <a:lnTo>
                    <a:pt x="21" y="33"/>
                  </a:lnTo>
                  <a:close/>
                  <a:moveTo>
                    <a:pt x="10" y="26"/>
                  </a:moveTo>
                  <a:cubicBezTo>
                    <a:pt x="8" y="26"/>
                    <a:pt x="8" y="24"/>
                    <a:pt x="8" y="2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5"/>
                    <a:pt x="8" y="14"/>
                    <a:pt x="9" y="13"/>
                  </a:cubicBezTo>
                  <a:cubicBezTo>
                    <a:pt x="11" y="12"/>
                    <a:pt x="13" y="11"/>
                    <a:pt x="16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1" y="27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488"/>
          <p:cNvGrpSpPr/>
          <p:nvPr/>
        </p:nvGrpSpPr>
        <p:grpSpPr>
          <a:xfrm>
            <a:off x="6388918" y="973862"/>
            <a:ext cx="346845" cy="327457"/>
            <a:chOff x="-2103438" y="3878264"/>
            <a:chExt cx="371475" cy="371475"/>
          </a:xfrm>
          <a:solidFill>
            <a:schemeClr val="tx2"/>
          </a:solidFill>
        </p:grpSpPr>
        <p:sp>
          <p:nvSpPr>
            <p:cNvPr id="52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317499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388918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67" name="Chart 3"/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17053562"/>
              </p:ext>
            </p:extLst>
          </p:nvPr>
        </p:nvGraphicFramePr>
        <p:xfrm>
          <a:off x="2141538" y="3598863"/>
          <a:ext cx="1755775" cy="93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6400232" y="1464767"/>
            <a:ext cx="5460686" cy="374009"/>
          </a:xfrm>
          <a:prstGeom prst="rect">
            <a:avLst/>
          </a:prstGeom>
        </p:spPr>
        <p:txBody>
          <a:bodyPr vert="horz" wrap="square" lIns="36000" tIns="72000" rIns="36000" bIns="72000" rtlCol="0" anchor="t" anchorCtr="0">
            <a:noAutofit/>
          </a:bodyPr>
          <a:lstStyle/>
          <a:p>
            <a:pPr marL="180000" indent="-180000">
              <a:spcAft>
                <a:spcPts val="300"/>
              </a:spcAft>
              <a:buClr>
                <a:srgbClr val="F0720A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2024 </a:t>
            </a:r>
            <a:r>
              <a:rPr lang="ru-RU" sz="1200" dirty="0" err="1"/>
              <a:t>жылға</a:t>
            </a:r>
            <a:r>
              <a:rPr lang="ru-RU" sz="1200" dirty="0"/>
              <a:t> </a:t>
            </a:r>
            <a:r>
              <a:rPr lang="ru-RU" sz="1200" dirty="0" err="1"/>
              <a:t>көрсетілген</a:t>
            </a:r>
            <a:r>
              <a:rPr lang="ru-RU" sz="1200" dirty="0"/>
              <a:t> </a:t>
            </a:r>
            <a:r>
              <a:rPr lang="ru-RU" sz="1200" dirty="0" err="1"/>
              <a:t>қызметтер</a:t>
            </a:r>
            <a:r>
              <a:rPr lang="ru-RU" sz="1200" dirty="0"/>
              <a:t> </a:t>
            </a:r>
            <a:r>
              <a:rPr lang="ru-RU" sz="1200" dirty="0" err="1"/>
              <a:t>көлемі</a:t>
            </a:r>
            <a:r>
              <a:rPr lang="ru-RU" sz="1200" dirty="0"/>
              <a:t> </a:t>
            </a:r>
            <a:r>
              <a:rPr lang="en-US" sz="1200" b="0" dirty="0" smtClean="0">
                <a:solidFill>
                  <a:schemeClr val="accent1"/>
                </a:solidFill>
              </a:rPr>
              <a:t>44 720 </a:t>
            </a:r>
            <a:r>
              <a:rPr lang="ru-RU" sz="1200" b="0" dirty="0" smtClean="0">
                <a:solidFill>
                  <a:schemeClr val="accent1"/>
                </a:solidFill>
              </a:rPr>
              <a:t>Гкал</a:t>
            </a:r>
          </a:p>
        </p:txBody>
      </p:sp>
      <p:graphicFrame>
        <p:nvGraphicFramePr>
          <p:cNvPr id="104" name="Chart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609347628"/>
              </p:ext>
            </p:extLst>
          </p:nvPr>
        </p:nvGraphicFramePr>
        <p:xfrm>
          <a:off x="7621588" y="2274888"/>
          <a:ext cx="283845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149" name="Прямоугольник 148"/>
          <p:cNvSpPr/>
          <p:nvPr>
            <p:custDataLst>
              <p:tags r:id="rId9"/>
            </p:custDataLst>
          </p:nvPr>
        </p:nvSpPr>
        <p:spPr bwMode="auto">
          <a:xfrm>
            <a:off x="10388600" y="4003675"/>
            <a:ext cx="14954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7DCF761-7137-4416-A426-E260211AF768}" type="datetime'КГ''''П &quot;ТЕ''''''П''''''Л''ОСЕР''''ВИ''С'''''' - ''А''к''с''у'">
              <a:rPr lang="ru-RU" altLang="en-US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КГП "ТЕПЛОСЕРВИС - Аксу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1" name="Прямоугольник 150"/>
          <p:cNvSpPr/>
          <p:nvPr>
            <p:custDataLst>
              <p:tags r:id="rId10"/>
            </p:custDataLst>
          </p:nvPr>
        </p:nvSpPr>
        <p:spPr bwMode="auto">
          <a:xfrm>
            <a:off x="7059613" y="4708525"/>
            <a:ext cx="1065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2D0258BE-1D07-4370-9FA0-0B72107C1580}" type="datetime'ТОО'' ''&quot;''''ГРЭС''С''''''''''Т''''''Р''О''Й&quot;''''''''''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ТОО "ГРЭССТРОЙ"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2" name="Прямоугольник 151"/>
          <p:cNvSpPr/>
          <p:nvPr>
            <p:custDataLst>
              <p:tags r:id="rId11"/>
            </p:custDataLst>
          </p:nvPr>
        </p:nvSpPr>
        <p:spPr bwMode="auto">
          <a:xfrm>
            <a:off x="7226300" y="4375150"/>
            <a:ext cx="6191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A5DF4EA-4B5C-4027-8CE3-29EF6E0DC862}" type="datetime''' ''''АО'''''''''''' ''''''''''&quot;П''''РЭК''&quot;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АО "ПРЭК"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3" name="Прямоугольник 152"/>
          <p:cNvSpPr/>
          <p:nvPr>
            <p:custDataLst>
              <p:tags r:id="rId12"/>
            </p:custDataLst>
          </p:nvPr>
        </p:nvSpPr>
        <p:spPr bwMode="auto">
          <a:xfrm>
            <a:off x="6592888" y="3062288"/>
            <a:ext cx="1112838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B9D2E68-622D-4F53-9DE9-A7EC276D35C2}" type="datetime''' ''Т''''''ОО &quot;ТЕ''ПЛИЧ''''НЫ''Й'' ''&#10;КОМПЛЕК''''С А''КСУ&quot;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ТОО "ТЕПЛИЧНЫЙ 
КОМПЛЕКС АКСУ"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4" name="Прямоугольник 153"/>
          <p:cNvSpPr/>
          <p:nvPr>
            <p:custDataLst>
              <p:tags r:id="rId13"/>
            </p:custDataLst>
          </p:nvPr>
        </p:nvSpPr>
        <p:spPr bwMode="auto">
          <a:xfrm>
            <a:off x="6550483" y="2224088"/>
            <a:ext cx="2215693" cy="33813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tx1"/>
                </a:solidFill>
              </a:rPr>
              <a:t>ЖШС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5" name="Прямоугольник 154"/>
          <p:cNvSpPr/>
          <p:nvPr>
            <p:custDataLst>
              <p:tags r:id="rId14"/>
            </p:custDataLst>
          </p:nvPr>
        </p:nvSpPr>
        <p:spPr bwMode="auto">
          <a:xfrm>
            <a:off x="8816975" y="2195514"/>
            <a:ext cx="98425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71E0082-C61D-40E6-BC9A-FF7889E1BEAA}" type="datetime' ''''Т''О''О ''&quot;''''''''LAVA''''''''''''''''''G''''G''I''O&quot;'">
              <a:rPr lang="ru-RU" altLang="en-US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 ТОО "LAVAGGIO"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>
            <p:custDataLst>
              <p:tags r:id="rId15"/>
            </p:custDataLst>
          </p:nvPr>
        </p:nvSpPr>
        <p:spPr bwMode="gray">
          <a:xfrm>
            <a:off x="8897938" y="2686049"/>
            <a:ext cx="273050" cy="247650"/>
          </a:xfrm>
          <a:prstGeom prst="rect">
            <a:avLst/>
          </a:prstGeom>
          <a:solidFill>
            <a:srgbClr val="DFE5E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D2FDCBA-095A-4C04-820F-296693A8F7A0}" type="datetime'''''''''''''''''''''''''''''''''''1''''''''''1''0'''''''''''">
              <a:rPr lang="ru-RU" altLang="en-US" sz="900" smtClean="0">
                <a:solidFill>
                  <a:schemeClr val="tx1"/>
                </a:solidFill>
              </a:rPr>
              <a:pPr/>
              <a:t>110</a:t>
            </a:fld>
            <a:r>
              <a:rPr lang="ru-RU" altLang="en-US" sz="900" dirty="0" smtClean="0">
                <a:solidFill>
                  <a:schemeClr val="tx1"/>
                </a:solidFill>
              </a:rPr>
              <a:t/>
            </a:r>
            <a:br>
              <a:rPr lang="ru-RU" altLang="en-US" sz="900" dirty="0" smtClean="0">
                <a:solidFill>
                  <a:schemeClr val="tx1"/>
                </a:solidFill>
              </a:rPr>
            </a:br>
            <a:r>
              <a:rPr lang="ru-RU" altLang="en-US" sz="900" dirty="0" smtClean="0">
                <a:solidFill>
                  <a:schemeClr val="tx1"/>
                </a:solidFill>
              </a:rPr>
              <a:t>(</a:t>
            </a:r>
            <a:fld id="{8D8224BC-6940-4DB6-9DD5-553A5C0BA751}" type="datetime'''''''''''''''''''''''''''''''''''0''''''''''%'''">
              <a:rPr lang="ru-RU" altLang="en-US" sz="900" smtClean="0">
                <a:solidFill>
                  <a:schemeClr val="tx1"/>
                </a:solidFill>
              </a:rPr>
              <a:pPr/>
              <a:t>0%</a:t>
            </a:fld>
            <a:r>
              <a:rPr lang="ru-RU" altLang="en-US" sz="900" dirty="0" smtClean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>
            <p:custDataLst>
              <p:tags r:id="rId16"/>
            </p:custDataLst>
          </p:nvPr>
        </p:nvSpPr>
        <p:spPr bwMode="gray">
          <a:xfrm>
            <a:off x="7793038" y="3208337"/>
            <a:ext cx="3810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7999545-F0DF-4D44-9917-FE3720553CF7}" type="datetime'''''''''1''''''''''''''''''1'' 0''''6''''''6'''">
              <a:rPr lang="ru-RU" altLang="en-US" sz="900" smtClean="0">
                <a:solidFill>
                  <a:schemeClr val="bg1"/>
                </a:solidFill>
              </a:rPr>
              <a:pPr/>
              <a:t>11 066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8027D41A-E6AC-4541-88A4-5BA19E0B6688}" type="datetime'''''''''''''''''''''''''''''''''''''''''''''''25''''%'''">
              <a:rPr lang="ru-RU" altLang="en-US" sz="900" smtClean="0">
                <a:solidFill>
                  <a:schemeClr val="bg1"/>
                </a:solidFill>
              </a:rPr>
              <a:pPr/>
              <a:t>25%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17"/>
            </p:custDataLst>
          </p:nvPr>
        </p:nvSpPr>
        <p:spPr bwMode="gray">
          <a:xfrm>
            <a:off x="7907338" y="4156074"/>
            <a:ext cx="317500" cy="247650"/>
          </a:xfrm>
          <a:prstGeom prst="rect">
            <a:avLst/>
          </a:prstGeom>
          <a:solidFill>
            <a:srgbClr val="C0C0C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070C446-CFE6-40C1-8204-4066506344ED}" type="datetime'''''''''''''''''1'''''''''''' 3''1''''''''5'''''''">
              <a:rPr lang="ru-RU" altLang="en-US" sz="900" smtClean="0">
                <a:solidFill>
                  <a:schemeClr val="tx1"/>
                </a:solidFill>
              </a:rPr>
              <a:pPr/>
              <a:t>1 315</a:t>
            </a:fld>
            <a:r>
              <a:rPr lang="ru-RU" altLang="en-US" sz="900" dirty="0" smtClean="0">
                <a:solidFill>
                  <a:schemeClr val="tx1"/>
                </a:solidFill>
              </a:rPr>
              <a:t/>
            </a:r>
            <a:br>
              <a:rPr lang="ru-RU" altLang="en-US" sz="900" dirty="0" smtClean="0">
                <a:solidFill>
                  <a:schemeClr val="tx1"/>
                </a:solidFill>
              </a:rPr>
            </a:br>
            <a:r>
              <a:rPr lang="ru-RU" altLang="en-US" sz="900" dirty="0" smtClean="0">
                <a:solidFill>
                  <a:schemeClr val="tx1"/>
                </a:solidFill>
              </a:rPr>
              <a:t>(</a:t>
            </a:r>
            <a:fld id="{37243D3F-B6FE-4BB0-8ADB-BC7805175E7A}" type="datetime'''3''%'''''''''''">
              <a:rPr lang="ru-RU" altLang="en-US" sz="900" smtClean="0">
                <a:solidFill>
                  <a:schemeClr val="tx1"/>
                </a:solidFill>
              </a:rPr>
              <a:pPr/>
              <a:t>3%</a:t>
            </a:fld>
            <a:r>
              <a:rPr lang="ru-RU" altLang="en-US" sz="900" dirty="0" smtClean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>
            <p:custDataLst>
              <p:tags r:id="rId18"/>
            </p:custDataLst>
          </p:nvPr>
        </p:nvSpPr>
        <p:spPr bwMode="gray">
          <a:xfrm>
            <a:off x="8121650" y="4413249"/>
            <a:ext cx="3175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71299C1-E795-4BDF-B235-8BD990F7D3CE}" type="datetime'''''''''''''''2 ''''''''''''''''''''''9''''''''0''3'''">
              <a:rPr lang="ru-RU" altLang="en-US" sz="900" smtClean="0">
                <a:solidFill>
                  <a:schemeClr val="bg1"/>
                </a:solidFill>
              </a:rPr>
              <a:pPr/>
              <a:t>2 903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70435F23-AFCF-4EFF-A2B7-46965D2C0C1A}" type="datetime'''''''''''6''''''''''''''''''''''''''''''''''''''''''''%'''''">
              <a:rPr lang="ru-RU" altLang="en-US" sz="900" smtClean="0">
                <a:solidFill>
                  <a:schemeClr val="bg1"/>
                </a:solidFill>
              </a:rPr>
              <a:pPr/>
              <a:t>6%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>
            <p:custDataLst>
              <p:tags r:id="rId19"/>
            </p:custDataLst>
          </p:nvPr>
        </p:nvSpPr>
        <p:spPr bwMode="gray">
          <a:xfrm>
            <a:off x="9931400" y="3863974"/>
            <a:ext cx="3810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FB2B526-7A8C-4374-A71B-ECE8A5AB9B43}" type="datetime'26'''''''' 1''''''''''''''''3''''''''''''''''''''''3'''''''">
              <a:rPr lang="ru-RU" altLang="en-US" sz="900" smtClean="0">
                <a:solidFill>
                  <a:schemeClr val="bg1"/>
                </a:solidFill>
              </a:rPr>
              <a:pPr/>
              <a:t>26 133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B7D2AB9F-94A9-4A14-8048-168EA2ED53B6}" type="datetime'''''''''''''''''5''''''''''''8''''''%'">
              <a:rPr lang="ru-RU" altLang="en-US" sz="900" smtClean="0">
                <a:solidFill>
                  <a:schemeClr val="bg1"/>
                </a:solidFill>
              </a:rPr>
              <a:pPr/>
              <a:t>58%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20"/>
            </p:custDataLst>
          </p:nvPr>
        </p:nvSpPr>
        <p:spPr bwMode="gray">
          <a:xfrm>
            <a:off x="8605838" y="2438399"/>
            <a:ext cx="3175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250EEE1-F271-443D-A389-971F5CB32CAF}" type="datetime'''''''''3'''' 1''93'''''''''''''''''''''''''''''">
              <a:rPr lang="ru-RU" altLang="en-US" sz="900" smtClean="0">
                <a:solidFill>
                  <a:schemeClr val="bg1"/>
                </a:solidFill>
              </a:rPr>
              <a:pPr/>
              <a:t>3 193</a:t>
            </a:fld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6AC8CBAA-27DD-4C7B-A20C-ED11422F7316}" type="datetime'7''''''''''''''''''''''%'''''''''''''''''">
              <a:rPr lang="ru-RU" altLang="en-US" sz="900" smtClean="0">
                <a:solidFill>
                  <a:schemeClr val="bg1"/>
                </a:solidFill>
              </a:rPr>
              <a:pPr/>
              <a:t>7%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57" name="Freeform 140"/>
          <p:cNvSpPr/>
          <p:nvPr/>
        </p:nvSpPr>
        <p:spPr>
          <a:xfrm>
            <a:off x="6293642" y="1449911"/>
            <a:ext cx="5699657" cy="4357688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0731260" y="2544792"/>
            <a:ext cx="974785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/>
              <a:t>Гкал</a:t>
            </a:r>
            <a:endParaRPr lang="ru-RU" sz="1000" dirty="0"/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6844506" y="2224088"/>
            <a:ext cx="189706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B203C946-1F93-43E4-BB95-00C852A9C9B4}" type="datetime' ТО''''О'''' &quot;ТЕМ''ІР''Ж''ОЛСУ ''- П''АВЛО''''''Д''А''Р&quot;''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ТОО "ТЕМІРЖОЛСУ - ПАВЛОДАР"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5763" y="2195514"/>
            <a:ext cx="413544" cy="19764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01224" y="2166940"/>
            <a:ext cx="511176" cy="16509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900" dirty="0" smtClean="0">
                <a:solidFill>
                  <a:schemeClr val="tx1"/>
                </a:solidFill>
              </a:rPr>
              <a:t>ЖШС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766176" y="2166939"/>
            <a:ext cx="320674" cy="16509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149307" y="3332162"/>
            <a:ext cx="511176" cy="16509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900" dirty="0" smtClean="0">
                <a:solidFill>
                  <a:schemeClr val="tx1"/>
                </a:solidFill>
              </a:rPr>
              <a:t>ЖШС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478789" y="3010696"/>
            <a:ext cx="413544" cy="19764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0388600" y="4159248"/>
            <a:ext cx="511176" cy="16509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900" dirty="0" smtClean="0">
                <a:solidFill>
                  <a:schemeClr val="tx1"/>
                </a:solidFill>
              </a:rPr>
              <a:t>ҚМК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0388600" y="3994149"/>
            <a:ext cx="225424" cy="16509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386639" y="4511675"/>
            <a:ext cx="511176" cy="16509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900" dirty="0" smtClean="0">
                <a:solidFill>
                  <a:schemeClr val="tx1"/>
                </a:solidFill>
              </a:rPr>
              <a:t>АҚ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019528" y="4396583"/>
            <a:ext cx="413544" cy="19764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892333" y="4692770"/>
            <a:ext cx="413544" cy="19764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589837" y="4848224"/>
            <a:ext cx="511176" cy="16509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900" dirty="0" smtClean="0">
                <a:solidFill>
                  <a:schemeClr val="tx1"/>
                </a:solidFill>
              </a:rPr>
              <a:t>ЖШС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2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415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80" name="Слайд think-cell" r:id="rId7" imgW="594" imgH="595" progId="TCLayout.ActiveDocument.1">
                  <p:embed/>
                </p:oleObj>
              </mc:Choice>
              <mc:Fallback>
                <p:oleObj name="Слайд think-cell" r:id="rId7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ru-RU" b="0" dirty="0" smtClean="0">
                <a:solidFill>
                  <a:schemeClr val="accent1"/>
                </a:solidFill>
              </a:rPr>
              <a:t>ЕЭК: </a:t>
            </a:r>
            <a:r>
              <a:rPr lang="ru-RU" dirty="0" err="1"/>
              <a:t>Реттеліп</a:t>
            </a:r>
            <a:r>
              <a:rPr lang="ru-RU" dirty="0"/>
              <a:t> </a:t>
            </a:r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қызметтерді</a:t>
            </a:r>
            <a:r>
              <a:rPr lang="ru-RU" dirty="0"/>
              <a:t> </a:t>
            </a:r>
            <a:r>
              <a:rPr lang="ru-RU" dirty="0" err="1"/>
              <a:t>тұтынушылармен</a:t>
            </a:r>
            <a:r>
              <a:rPr lang="ru-RU" dirty="0"/>
              <a:t> </a:t>
            </a:r>
            <a:r>
              <a:rPr lang="ru-RU" dirty="0" err="1"/>
              <a:t>жүргізілетін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8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95043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9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63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526" y="2850144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«ЕЭК» АҚ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gray">
          <a:xfrm>
            <a:off x="4475162" y="1423988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err="1">
                <a:solidFill>
                  <a:schemeClr val="dk1"/>
                </a:solidFill>
              </a:rPr>
              <a:t>Қызмет</a:t>
            </a:r>
            <a:r>
              <a:rPr lang="ru-RU" sz="1400" b="1" i="1" dirty="0">
                <a:solidFill>
                  <a:schemeClr val="dk1"/>
                </a:solidFill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</a:rPr>
              <a:t>көрсету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gray">
          <a:xfrm>
            <a:off x="7213829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err="1">
                <a:solidFill>
                  <a:schemeClr val="dk1"/>
                </a:solidFill>
              </a:rPr>
              <a:t>Қызмет</a:t>
            </a:r>
            <a:r>
              <a:rPr lang="ru-RU" sz="1400" b="1" i="1" dirty="0">
                <a:solidFill>
                  <a:schemeClr val="dk1"/>
                </a:solidFill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</a:rPr>
              <a:t>тарифі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946400" y="1423988"/>
            <a:ext cx="1438275" cy="3671888"/>
            <a:chOff x="2432720" y="2258870"/>
            <a:chExt cx="1438524" cy="3672000"/>
          </a:xfrm>
        </p:grpSpPr>
        <p:sp>
          <p:nvSpPr>
            <p:cNvPr id="14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38"/>
          <p:cNvSpPr>
            <a:spLocks noChangeArrowheads="1"/>
          </p:cNvSpPr>
          <p:nvPr/>
        </p:nvSpPr>
        <p:spPr bwMode="gray">
          <a:xfrm>
            <a:off x="2638425" y="2876550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050" b="0" dirty="0" err="1">
                <a:solidFill>
                  <a:schemeClr val="lt1"/>
                </a:solidFill>
              </a:rPr>
              <a:t>Реттелетін</a:t>
            </a:r>
            <a:r>
              <a:rPr lang="ru-RU" altLang="de-DE" sz="1050" b="0" dirty="0">
                <a:solidFill>
                  <a:schemeClr val="lt1"/>
                </a:solidFill>
              </a:rPr>
              <a:t> </a:t>
            </a:r>
            <a:r>
              <a:rPr lang="ru-RU" altLang="de-DE" sz="1050" b="0" dirty="0" err="1">
                <a:solidFill>
                  <a:schemeClr val="lt1"/>
                </a:solidFill>
              </a:rPr>
              <a:t>қызмет</a:t>
            </a:r>
            <a:endParaRPr lang="de-DE" altLang="de-DE" sz="1050" b="0" dirty="0" smtClean="0">
              <a:solidFill>
                <a:schemeClr val="lt1"/>
              </a:solidFill>
            </a:endParaRP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gray">
          <a:xfrm>
            <a:off x="2638425" y="334327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err="1">
                <a:solidFill>
                  <a:schemeClr val="dk1"/>
                </a:solidFill>
              </a:rPr>
              <a:t>Негізгі</a:t>
            </a:r>
            <a:r>
              <a:rPr lang="ru-RU" altLang="de-DE" sz="1050" b="0" dirty="0">
                <a:solidFill>
                  <a:schemeClr val="dk1"/>
                </a:solidFill>
              </a:rPr>
              <a:t> </a:t>
            </a:r>
            <a:r>
              <a:rPr lang="ru-RU" altLang="de-DE" sz="1050" b="0" dirty="0" err="1">
                <a:solidFill>
                  <a:schemeClr val="dk1"/>
                </a:solidFill>
              </a:rPr>
              <a:t>қызмет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gray">
          <a:xfrm>
            <a:off x="2638425" y="384492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err="1">
                <a:solidFill>
                  <a:schemeClr val="dk1"/>
                </a:solidFill>
              </a:rPr>
              <a:t>Өзге</a:t>
            </a:r>
            <a:r>
              <a:rPr lang="ru-RU" altLang="de-DE" sz="1050" b="0" dirty="0">
                <a:solidFill>
                  <a:schemeClr val="dk1"/>
                </a:solidFill>
              </a:rPr>
              <a:t> де </a:t>
            </a:r>
            <a:r>
              <a:rPr lang="ru-RU" altLang="de-DE" sz="1050" b="0" dirty="0" err="1">
                <a:solidFill>
                  <a:schemeClr val="dk1"/>
                </a:solidFill>
              </a:rPr>
              <a:t>қызмет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cxnSp>
        <p:nvCxnSpPr>
          <p:cNvPr id="19" name="Gerade Verbindung 14"/>
          <p:cNvCxnSpPr/>
          <p:nvPr/>
        </p:nvCxnSpPr>
        <p:spPr bwMode="auto">
          <a:xfrm>
            <a:off x="4475162" y="1198563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4475162" y="692150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altLang="de-DE" sz="1600" b="1" dirty="0" err="1" smtClean="0">
                <a:solidFill>
                  <a:srgbClr val="000000"/>
                </a:solidFill>
              </a:rPr>
              <a:t>Тұтынушылармен</a:t>
            </a:r>
            <a:r>
              <a:rPr lang="ru-RU" altLang="de-DE" sz="1600" b="1" dirty="0" smtClean="0">
                <a:solidFill>
                  <a:srgbClr val="000000"/>
                </a:solidFill>
              </a:rPr>
              <a:t> </a:t>
            </a:r>
            <a:r>
              <a:rPr lang="ru-RU" altLang="de-DE" sz="1600" b="1" dirty="0" err="1" smtClean="0">
                <a:solidFill>
                  <a:srgbClr val="000000"/>
                </a:solidFill>
              </a:rPr>
              <a:t>жұмыс</a:t>
            </a:r>
            <a:endParaRPr lang="en-GB" altLang="de-DE" sz="1600" b="1" dirty="0" smtClean="0">
              <a:solidFill>
                <a:srgbClr val="000000"/>
              </a:solidFill>
            </a:endParaRPr>
          </a:p>
        </p:txBody>
      </p:sp>
      <p:sp>
        <p:nvSpPr>
          <p:cNvPr id="21" name="Rounded Rectangle 526"/>
          <p:cNvSpPr/>
          <p:nvPr/>
        </p:nvSpPr>
        <p:spPr bwMode="gray">
          <a:xfrm>
            <a:off x="4475162" y="1874838"/>
            <a:ext cx="2738416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/>
              <a:t>уәкілетті</a:t>
            </a:r>
            <a:r>
              <a:rPr lang="ru-RU" sz="1400" dirty="0"/>
              <a:t> орган </a:t>
            </a:r>
            <a:r>
              <a:rPr lang="ru-RU" sz="1400" dirty="0" err="1"/>
              <a:t>бекіткен</a:t>
            </a:r>
            <a:r>
              <a:rPr lang="ru-RU" sz="1400" dirty="0"/>
              <a:t> </a:t>
            </a:r>
            <a:r>
              <a:rPr lang="ru-RU" sz="1400" dirty="0" err="1"/>
              <a:t>тарифтер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көрсетілетін</a:t>
            </a:r>
            <a:r>
              <a:rPr lang="ru-RU" sz="1400" dirty="0"/>
              <a:t> </a:t>
            </a:r>
            <a:r>
              <a:rPr lang="ru-RU" sz="1400" dirty="0" err="1"/>
              <a:t>қызметтердің</a:t>
            </a:r>
            <a:r>
              <a:rPr lang="ru-RU" sz="1400" dirty="0"/>
              <a:t> </a:t>
            </a:r>
            <a:r>
              <a:rPr lang="ru-RU" sz="1400" dirty="0" err="1"/>
              <a:t>сапасына</a:t>
            </a:r>
            <a:r>
              <a:rPr lang="ru-RU" sz="1400" dirty="0"/>
              <a:t> </a:t>
            </a:r>
            <a:r>
              <a:rPr lang="ru-RU" sz="1400" dirty="0" err="1"/>
              <a:t>қойылатын</a:t>
            </a:r>
            <a:r>
              <a:rPr lang="ru-RU" sz="1400" dirty="0"/>
              <a:t> </a:t>
            </a:r>
            <a:r>
              <a:rPr lang="ru-RU" sz="1400" dirty="0" err="1"/>
              <a:t>талаптарға</a:t>
            </a:r>
            <a:r>
              <a:rPr lang="ru-RU" sz="1400" dirty="0"/>
              <a:t> </a:t>
            </a:r>
            <a:r>
              <a:rPr lang="ru-RU" sz="1400" dirty="0" err="1"/>
              <a:t>сәйкес</a:t>
            </a:r>
            <a:r>
              <a:rPr lang="ru-RU" sz="1400" dirty="0"/>
              <a:t> </a:t>
            </a:r>
            <a:r>
              <a:rPr lang="ru-RU" sz="1400" dirty="0" err="1"/>
              <a:t>жалпыға</a:t>
            </a:r>
            <a:r>
              <a:rPr lang="ru-RU" sz="1400" dirty="0"/>
              <a:t> </a:t>
            </a:r>
            <a:r>
              <a:rPr lang="ru-RU" sz="1400" dirty="0" err="1"/>
              <a:t>бірдей</a:t>
            </a:r>
            <a:r>
              <a:rPr lang="ru-RU" sz="1400" dirty="0"/>
              <a:t> </a:t>
            </a:r>
            <a:r>
              <a:rPr lang="ru-RU" sz="1400" dirty="0" err="1"/>
              <a:t>қызмет</a:t>
            </a:r>
            <a:r>
              <a:rPr lang="ru-RU" sz="1400" dirty="0"/>
              <a:t> </a:t>
            </a:r>
            <a:r>
              <a:rPr lang="ru-RU" sz="1400" dirty="0" err="1"/>
              <a:t>көрсету</a:t>
            </a:r>
            <a:r>
              <a:rPr lang="ru-RU" sz="1400" dirty="0"/>
              <a:t> </a:t>
            </a:r>
            <a:r>
              <a:rPr lang="ru-RU" sz="1400" dirty="0" err="1"/>
              <a:t>қамтамасыз</a:t>
            </a:r>
            <a:r>
              <a:rPr lang="ru-RU" sz="1400" dirty="0"/>
              <a:t> </a:t>
            </a:r>
            <a:r>
              <a:rPr lang="ru-RU" sz="1400" dirty="0" err="1"/>
              <a:t>етіледі</a:t>
            </a:r>
            <a:r>
              <a:rPr lang="ru-RU" sz="1400" dirty="0"/>
              <a:t>. 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/>
              <a:t>тараптар</a:t>
            </a:r>
            <a:r>
              <a:rPr lang="ru-RU" sz="1400" dirty="0"/>
              <a:t> </a:t>
            </a:r>
            <a:r>
              <a:rPr lang="ru-RU" sz="1400" dirty="0" err="1"/>
              <a:t>жасасқан</a:t>
            </a:r>
            <a:r>
              <a:rPr lang="ru-RU" sz="1400" dirty="0"/>
              <a:t> </a:t>
            </a:r>
            <a:r>
              <a:rPr lang="ru-RU" sz="1400" dirty="0" err="1"/>
              <a:t>шарттардың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қабылданған</a:t>
            </a:r>
            <a:r>
              <a:rPr lang="ru-RU" sz="1400" dirty="0"/>
              <a:t> </a:t>
            </a:r>
            <a:r>
              <a:rPr lang="ru-RU" sz="1400" dirty="0" err="1"/>
              <a:t>шарттық</a:t>
            </a:r>
            <a:r>
              <a:rPr lang="ru-RU" sz="1400" dirty="0"/>
              <a:t> </a:t>
            </a:r>
            <a:r>
              <a:rPr lang="ru-RU" sz="1400" dirty="0" err="1"/>
              <a:t>өзара</a:t>
            </a:r>
            <a:r>
              <a:rPr lang="ru-RU" sz="1400" dirty="0"/>
              <a:t> </a:t>
            </a:r>
            <a:r>
              <a:rPr lang="ru-RU" sz="1400" dirty="0" err="1"/>
              <a:t>міндеттемелердің</a:t>
            </a:r>
            <a:r>
              <a:rPr lang="ru-RU" sz="1400" dirty="0"/>
              <a:t> </a:t>
            </a:r>
            <a:r>
              <a:rPr lang="ru-RU" sz="1400" dirty="0" err="1"/>
              <a:t>талаптарына</a:t>
            </a:r>
            <a:r>
              <a:rPr lang="ru-RU" sz="1400" dirty="0"/>
              <a:t> </a:t>
            </a:r>
            <a:r>
              <a:rPr lang="ru-RU" sz="1400" dirty="0" err="1"/>
              <a:t>сәйкес</a:t>
            </a:r>
            <a:r>
              <a:rPr lang="ru-RU" sz="1400" dirty="0"/>
              <a:t> </a:t>
            </a:r>
            <a:r>
              <a:rPr lang="ru-RU" sz="1400" dirty="0" err="1"/>
              <a:t>жүзеге</a:t>
            </a:r>
            <a:r>
              <a:rPr lang="ru-RU" sz="1400" dirty="0"/>
              <a:t> </a:t>
            </a:r>
            <a:r>
              <a:rPr lang="ru-RU" sz="1400" dirty="0" err="1"/>
              <a:t>асырылады</a:t>
            </a:r>
            <a:r>
              <a:rPr lang="ru-RU" sz="1400" dirty="0"/>
              <a:t>.</a:t>
            </a:r>
          </a:p>
        </p:txBody>
      </p:sp>
      <p:sp>
        <p:nvSpPr>
          <p:cNvPr id="22" name="Rounded Rectangle 526"/>
          <p:cNvSpPr/>
          <p:nvPr/>
        </p:nvSpPr>
        <p:spPr bwMode="gray">
          <a:xfrm>
            <a:off x="7213828" y="1874838"/>
            <a:ext cx="2415309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/>
              <a:t>жобаны</a:t>
            </a:r>
            <a:r>
              <a:rPr lang="ru-RU" sz="1400" dirty="0"/>
              <a:t> </a:t>
            </a:r>
            <a:r>
              <a:rPr lang="ru-RU" sz="1400" dirty="0" err="1"/>
              <a:t>бағалау</a:t>
            </a:r>
            <a:r>
              <a:rPr lang="ru-RU" sz="1400" dirty="0"/>
              <a:t> </a:t>
            </a:r>
            <a:r>
              <a:rPr lang="ru-RU" sz="1400" dirty="0" err="1"/>
              <a:t>процесіне</a:t>
            </a:r>
            <a:r>
              <a:rPr lang="ru-RU" sz="1400" dirty="0"/>
              <a:t> </a:t>
            </a:r>
            <a:r>
              <a:rPr lang="ru-RU" sz="1400" dirty="0" err="1"/>
              <a:t>тәуелсіз</a:t>
            </a:r>
            <a:r>
              <a:rPr lang="ru-RU" sz="1400" dirty="0"/>
              <a:t> </a:t>
            </a:r>
            <a:r>
              <a:rPr lang="ru-RU" sz="1400" dirty="0" err="1"/>
              <a:t>сарапшылардың</a:t>
            </a:r>
            <a:r>
              <a:rPr lang="ru-RU" sz="1400" dirty="0"/>
              <a:t>, </a:t>
            </a:r>
            <a:r>
              <a:rPr lang="ru-RU" sz="1400" dirty="0" err="1"/>
              <a:t>қоғамдық</a:t>
            </a:r>
            <a:r>
              <a:rPr lang="ru-RU" sz="1400" dirty="0"/>
              <a:t> </a:t>
            </a:r>
            <a:r>
              <a:rPr lang="ru-RU" sz="1400" dirty="0" err="1"/>
              <a:t>ұйымдар</a:t>
            </a:r>
            <a:r>
              <a:rPr lang="ru-RU" sz="1400" dirty="0"/>
              <a:t> мен </a:t>
            </a:r>
            <a:r>
              <a:rPr lang="ru-RU" sz="1400" dirty="0" err="1"/>
              <a:t>тұтынушылардың</a:t>
            </a:r>
            <a:r>
              <a:rPr lang="ru-RU" sz="1400" dirty="0"/>
              <a:t> </a:t>
            </a:r>
            <a:r>
              <a:rPr lang="ru-RU" sz="1400" dirty="0" err="1"/>
              <a:t>қатысуы</a:t>
            </a:r>
            <a:r>
              <a:rPr lang="ru-RU" sz="1400" dirty="0"/>
              <a:t> 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chemeClr val="dk1"/>
                </a:solidFill>
              </a:rPr>
              <a:t>қоғамдық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тыңдауларға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 smtClean="0">
                <a:solidFill>
                  <a:schemeClr val="dk1"/>
                </a:solidFill>
              </a:rPr>
              <a:t>қатысу</a:t>
            </a:r>
            <a:endParaRPr lang="ru-RU" sz="1400" dirty="0" smtClean="0">
              <a:solidFill>
                <a:schemeClr val="dk1"/>
              </a:solidFill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chemeClr val="dk1"/>
                </a:solidFill>
              </a:rPr>
              <a:t>тұтынушыларды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заңнамада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көзделген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мерзімдерде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тарифтердің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өзгеруі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туралы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хабардар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ету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4311" y="6321425"/>
            <a:ext cx="10602862" cy="3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сапасына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тарапынан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шағымдар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34311" y="5377626"/>
            <a:ext cx="11032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2024 </a:t>
            </a:r>
            <a:r>
              <a:rPr lang="ru-RU" sz="1400" dirty="0" err="1"/>
              <a:t>жылы</a:t>
            </a:r>
            <a:r>
              <a:rPr lang="ru-RU" sz="1400" dirty="0"/>
              <a:t> </a:t>
            </a:r>
            <a:r>
              <a:rPr lang="ru-RU" sz="1400" dirty="0" err="1"/>
              <a:t>орын</a:t>
            </a:r>
            <a:r>
              <a:rPr lang="ru-RU" sz="1400" dirty="0"/>
              <a:t> </a:t>
            </a:r>
            <a:r>
              <a:rPr lang="ru-RU" sz="1400" dirty="0" err="1"/>
              <a:t>алмады</a:t>
            </a:r>
            <a:r>
              <a:rPr lang="ru-RU" sz="14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sz="1400" dirty="0" err="1" smtClean="0"/>
              <a:t>реттеліп</a:t>
            </a:r>
            <a:r>
              <a:rPr lang="ru-RU" sz="1400" dirty="0" smtClean="0"/>
              <a:t> </a:t>
            </a:r>
            <a:r>
              <a:rPr lang="ru-RU" sz="1400" dirty="0" err="1"/>
              <a:t>көрсетілетін</a:t>
            </a:r>
            <a:r>
              <a:rPr lang="ru-RU" sz="1400" dirty="0"/>
              <a:t> </a:t>
            </a:r>
            <a:r>
              <a:rPr lang="ru-RU" sz="1400" dirty="0" err="1"/>
              <a:t>қызметтерді</a:t>
            </a:r>
            <a:r>
              <a:rPr lang="ru-RU" sz="1400" dirty="0"/>
              <a:t> </a:t>
            </a:r>
            <a:r>
              <a:rPr lang="ru-RU" sz="1400" dirty="0" err="1"/>
              <a:t>көрсетуге</a:t>
            </a:r>
            <a:r>
              <a:rPr lang="ru-RU" sz="1400" dirty="0"/>
              <a:t> </a:t>
            </a:r>
            <a:r>
              <a:rPr lang="ru-RU" sz="1400" dirty="0" err="1"/>
              <a:t>тартылған</a:t>
            </a:r>
            <a:r>
              <a:rPr lang="ru-RU" sz="1400" dirty="0"/>
              <a:t> </a:t>
            </a:r>
            <a:r>
              <a:rPr lang="ru-RU" sz="1400" dirty="0" err="1"/>
              <a:t>жабдықтағы</a:t>
            </a:r>
            <a:r>
              <a:rPr lang="ru-RU" sz="1400" dirty="0"/>
              <a:t> </a:t>
            </a:r>
            <a:r>
              <a:rPr lang="ru-RU" sz="1400" dirty="0" err="1"/>
              <a:t>авариялар</a:t>
            </a:r>
            <a:r>
              <a:rPr lang="ru-RU" sz="1400" dirty="0"/>
              <a:t>,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«ЕЭК» </a:t>
            </a:r>
            <a:r>
              <a:rPr lang="ru-RU" sz="1400" dirty="0"/>
              <a:t>АҚ </a:t>
            </a:r>
            <a:r>
              <a:rPr lang="ru-RU" sz="1400" dirty="0" err="1"/>
              <a:t>реттелетін</a:t>
            </a:r>
            <a:r>
              <a:rPr lang="ru-RU" sz="1400" dirty="0"/>
              <a:t> </a:t>
            </a:r>
            <a:r>
              <a:rPr lang="ru-RU" sz="1400" dirty="0" err="1"/>
              <a:t>қызметтерден</a:t>
            </a:r>
            <a:r>
              <a:rPr lang="ru-RU" sz="1400" dirty="0"/>
              <a:t> </a:t>
            </a:r>
            <a:r>
              <a:rPr lang="ru-RU" sz="1400" dirty="0" err="1"/>
              <a:t>тұтынушыларды</a:t>
            </a:r>
            <a:r>
              <a:rPr lang="ru-RU" sz="1400" dirty="0"/>
              <a:t> </a:t>
            </a:r>
            <a:r>
              <a:rPr lang="ru-RU" sz="1400" dirty="0" err="1"/>
              <a:t>ажырату</a:t>
            </a:r>
            <a:r>
              <a:rPr lang="ru-RU" sz="1400" dirty="0"/>
              <a:t>.</a:t>
            </a:r>
          </a:p>
        </p:txBody>
      </p:sp>
      <p:sp>
        <p:nvSpPr>
          <p:cNvPr id="25" name="Freeform 223"/>
          <p:cNvSpPr>
            <a:spLocks noEditPoints="1"/>
          </p:cNvSpPr>
          <p:nvPr/>
        </p:nvSpPr>
        <p:spPr bwMode="auto">
          <a:xfrm>
            <a:off x="5888830" y="771075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"/>
          <p:cNvSpPr/>
          <p:nvPr>
            <p:custDataLst>
              <p:tags r:id="rId4"/>
            </p:custDataLst>
          </p:nvPr>
        </p:nvSpPr>
        <p:spPr bwMode="auto">
          <a:xfrm>
            <a:off x="309563" y="5494338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27" name="Rectangle 2"/>
          <p:cNvSpPr/>
          <p:nvPr>
            <p:custDataLst>
              <p:tags r:id="rId5"/>
            </p:custDataLst>
          </p:nvPr>
        </p:nvSpPr>
        <p:spPr bwMode="auto">
          <a:xfrm>
            <a:off x="309563" y="621665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flipV="1">
            <a:off x="2420126" y="3165364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>
            <a:off x="2420126" y="3350526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7" idx="1"/>
          </p:cNvCxnSpPr>
          <p:nvPr/>
        </p:nvCxnSpPr>
        <p:spPr>
          <a:xfrm flipH="1">
            <a:off x="2535205" y="3540919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Прямоугольник 30"/>
          <p:cNvSpPr/>
          <p:nvPr/>
        </p:nvSpPr>
        <p:spPr bwMode="gray">
          <a:xfrm>
            <a:off x="9390292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err="1">
                <a:solidFill>
                  <a:schemeClr val="dk1"/>
                </a:solidFill>
              </a:rPr>
              <a:t>Тұтынушылар</a:t>
            </a:r>
            <a:r>
              <a:rPr lang="ru-RU" sz="1400" b="1" i="1" dirty="0">
                <a:solidFill>
                  <a:schemeClr val="dk1"/>
                </a:solidFill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</a:rPr>
              <a:t>алдындағы</a:t>
            </a:r>
            <a:r>
              <a:rPr lang="ru-RU" sz="1400" b="1" i="1" dirty="0">
                <a:solidFill>
                  <a:schemeClr val="dk1"/>
                </a:solidFill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</a:rPr>
              <a:t>есептер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32" name="Rounded Rectangle 526"/>
          <p:cNvSpPr/>
          <p:nvPr/>
        </p:nvSpPr>
        <p:spPr bwMode="gray">
          <a:xfrm>
            <a:off x="9390292" y="1874838"/>
            <a:ext cx="2591722" cy="3502788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/>
              <a:t>көпшілік</a:t>
            </a:r>
            <a:r>
              <a:rPr lang="ru-RU" sz="1400" dirty="0"/>
              <a:t> </a:t>
            </a:r>
            <a:r>
              <a:rPr lang="ru-RU" sz="1400" dirty="0" err="1"/>
              <a:t>тыңдауларға</a:t>
            </a:r>
            <a:r>
              <a:rPr lang="ru-RU" sz="1400" dirty="0"/>
              <a:t> онлайн </a:t>
            </a:r>
            <a:r>
              <a:rPr lang="ru-RU" sz="1400" dirty="0" err="1"/>
              <a:t>қосылуға</a:t>
            </a:r>
            <a:r>
              <a:rPr lang="ru-RU" sz="1400" dirty="0"/>
              <a:t> </a:t>
            </a:r>
            <a:r>
              <a:rPr lang="ru-RU" sz="1400" dirty="0" err="1"/>
              <a:t>сілтеме</a:t>
            </a:r>
            <a:r>
              <a:rPr lang="ru-RU" sz="1400" dirty="0"/>
              <a:t> </a:t>
            </a:r>
            <a:r>
              <a:rPr lang="ru-RU" sz="1400" dirty="0" err="1"/>
              <a:t>бере</a:t>
            </a:r>
            <a:r>
              <a:rPr lang="ru-RU" sz="1400" dirty="0"/>
              <a:t> </a:t>
            </a:r>
            <a:r>
              <a:rPr lang="ru-RU" sz="1400" dirty="0" err="1"/>
              <a:t>отырып</a:t>
            </a:r>
            <a:r>
              <a:rPr lang="ru-RU" sz="1400" dirty="0"/>
              <a:t>, </a:t>
            </a:r>
            <a:r>
              <a:rPr lang="ru-RU" sz="1400" dirty="0" err="1"/>
              <a:t>бұқаралық</a:t>
            </a:r>
            <a:r>
              <a:rPr lang="ru-RU" sz="1400" dirty="0"/>
              <a:t> </a:t>
            </a:r>
            <a:r>
              <a:rPr lang="ru-RU" sz="1400" dirty="0" err="1"/>
              <a:t>ақпарат</a:t>
            </a:r>
            <a:r>
              <a:rPr lang="ru-RU" sz="1400" dirty="0"/>
              <a:t> </a:t>
            </a:r>
            <a:r>
              <a:rPr lang="ru-RU" sz="1400" dirty="0" err="1"/>
              <a:t>құралдарында</a:t>
            </a:r>
            <a:r>
              <a:rPr lang="ru-RU" sz="1400" dirty="0"/>
              <a:t> </a:t>
            </a:r>
            <a:r>
              <a:rPr lang="ru-RU" sz="1400" dirty="0" err="1"/>
              <a:t>көпшілік</a:t>
            </a:r>
            <a:r>
              <a:rPr lang="ru-RU" sz="1400" dirty="0"/>
              <a:t> </a:t>
            </a:r>
            <a:r>
              <a:rPr lang="ru-RU" sz="1400" dirty="0" err="1"/>
              <a:t>тыңдаулардың</a:t>
            </a:r>
            <a:r>
              <a:rPr lang="ru-RU" sz="1400" dirty="0"/>
              <a:t> </a:t>
            </a:r>
            <a:r>
              <a:rPr lang="ru-RU" sz="1400" dirty="0" err="1"/>
              <a:t>уақыты</a:t>
            </a:r>
            <a:r>
              <a:rPr lang="ru-RU" sz="1400" dirty="0"/>
              <a:t> мен </a:t>
            </a:r>
            <a:r>
              <a:rPr lang="ru-RU" sz="1400" dirty="0" err="1"/>
              <a:t>орны</a:t>
            </a:r>
            <a:r>
              <a:rPr lang="ru-RU" sz="1400" dirty="0"/>
              <a:t> </a:t>
            </a:r>
            <a:r>
              <a:rPr lang="ru-RU" sz="1400" dirty="0" err="1"/>
              <a:t>туралы</a:t>
            </a:r>
            <a:r>
              <a:rPr lang="ru-RU" sz="1400" dirty="0"/>
              <a:t> </a:t>
            </a:r>
            <a:r>
              <a:rPr lang="ru-RU" sz="1400" dirty="0" err="1"/>
              <a:t>хабарламаларды</a:t>
            </a:r>
            <a:r>
              <a:rPr lang="ru-RU" sz="1400" dirty="0"/>
              <a:t> </a:t>
            </a:r>
            <a:r>
              <a:rPr lang="ru-RU" sz="1400" dirty="0" err="1" smtClean="0"/>
              <a:t>жариялау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chemeClr val="dk1"/>
                </a:solidFill>
              </a:rPr>
              <a:t>міндетті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ақпаратты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бұқаралық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ақпарат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құралдарында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оның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ішінде</a:t>
            </a:r>
            <a:r>
              <a:rPr lang="ru-RU" sz="1400" dirty="0">
                <a:solidFill>
                  <a:schemeClr val="dk1"/>
                </a:solidFill>
              </a:rPr>
              <a:t> интернет-</a:t>
            </a:r>
            <a:r>
              <a:rPr lang="ru-RU" sz="1400" dirty="0" err="1">
                <a:solidFill>
                  <a:schemeClr val="dk1"/>
                </a:solidFill>
              </a:rPr>
              <a:t>ресурста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орналастыру</a:t>
            </a:r>
            <a:endParaRPr lang="ru-RU" sz="1400" dirty="0" smtClean="0">
              <a:solidFill>
                <a:schemeClr val="dk1"/>
              </a:solidFill>
            </a:endParaRPr>
          </a:p>
        </p:txBody>
      </p:sp>
      <p:grpSp>
        <p:nvGrpSpPr>
          <p:cNvPr id="33" name="Group 481"/>
          <p:cNvGrpSpPr/>
          <p:nvPr/>
        </p:nvGrpSpPr>
        <p:grpSpPr>
          <a:xfrm>
            <a:off x="387567" y="3304636"/>
            <a:ext cx="369888" cy="369888"/>
            <a:chOff x="-1550988" y="2722564"/>
            <a:chExt cx="369888" cy="369888"/>
          </a:xfrm>
        </p:grpSpPr>
        <p:sp>
          <p:nvSpPr>
            <p:cNvPr id="34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46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Object 15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54" name="Object 15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15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altLang="ru-RU" dirty="0" err="1">
                <a:latin typeface="Arial" pitchFamily="34" charset="0"/>
                <a:cs typeface="Arial" pitchFamily="34" charset="0"/>
              </a:rPr>
              <a:t>Көрсетілетін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err="1">
                <a:latin typeface="Arial" pitchFamily="34" charset="0"/>
                <a:cs typeface="Arial" pitchFamily="34" charset="0"/>
              </a:rPr>
              <a:t>реттелетін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err="1">
                <a:latin typeface="Arial" pitchFamily="34" charset="0"/>
                <a:cs typeface="Arial" pitchFamily="34" charset="0"/>
              </a:rPr>
              <a:t>қызметтердің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err="1">
                <a:latin typeface="Arial" pitchFamily="34" charset="0"/>
                <a:cs typeface="Arial" pitchFamily="34" charset="0"/>
              </a:rPr>
              <a:t>сапасы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err="1">
                <a:latin typeface="Arial" pitchFamily="34" charset="0"/>
                <a:cs typeface="Arial" pitchFamily="34" charset="0"/>
              </a:rPr>
              <a:t>туралы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err="1">
                <a:latin typeface="Arial" pitchFamily="34" charset="0"/>
                <a:cs typeface="Arial" pitchFamily="34" charset="0"/>
              </a:rPr>
              <a:t>ақпарат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4324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78;p43"/>
          <p:cNvSpPr/>
          <p:nvPr/>
        </p:nvSpPr>
        <p:spPr>
          <a:xfrm>
            <a:off x="1903164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01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22" name="Google Shape;506;p43"/>
          <p:cNvSpPr txBox="1"/>
          <p:nvPr/>
        </p:nvSpPr>
        <p:spPr>
          <a:xfrm>
            <a:off x="395919" y="2111156"/>
            <a:ext cx="1838050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МЕМСТ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және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СанЕжН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: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ауыз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судың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құрамы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мен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сапасын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,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жылу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тасымалдағыштың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параметрлерін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,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температуралық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режимдерді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реттейді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82" name="Google Shape;506;p43"/>
          <p:cNvSpPr txBox="1"/>
          <p:nvPr/>
        </p:nvSpPr>
        <p:spPr>
          <a:xfrm>
            <a:off x="2381608" y="2123043"/>
            <a:ext cx="1573289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Техникалық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пайдалану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ережелері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: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инженерлік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жүйелер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мен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жабдықтар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үшін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4324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" name="Google Shape;478;p43"/>
          <p:cNvSpPr/>
          <p:nvPr/>
        </p:nvSpPr>
        <p:spPr>
          <a:xfrm>
            <a:off x="1903164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6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01" name="Google Shape;506;p43"/>
          <p:cNvSpPr txBox="1"/>
          <p:nvPr/>
        </p:nvSpPr>
        <p:spPr>
          <a:xfrm>
            <a:off x="433033" y="3919016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Энергияны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үнемдейтін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жабдықтар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мен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технологияларды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пайдалану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2" name="Google Shape;506;p43"/>
          <p:cNvSpPr txBox="1"/>
          <p:nvPr/>
        </p:nvSpPr>
        <p:spPr>
          <a:xfrm>
            <a:off x="2269413" y="3919016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Жеткізудің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барлық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кезеңдерінде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су мен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жылу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шығынын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бақылау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21798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8" name="Google Shape;478;p43"/>
          <p:cNvSpPr/>
          <p:nvPr/>
        </p:nvSpPr>
        <p:spPr>
          <a:xfrm>
            <a:off x="580682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2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0" name="Google Shape;506;p43"/>
          <p:cNvSpPr txBox="1"/>
          <p:nvPr/>
        </p:nvSpPr>
        <p:spPr>
          <a:xfrm>
            <a:off x="4333440" y="2090426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Суды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зертханалық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талдау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: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нормаларға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сәйкестігін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тексеру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үшін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үнемі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жүргізіледі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1" name="Google Shape;506;p43"/>
          <p:cNvSpPr txBox="1"/>
          <p:nvPr/>
        </p:nvSpPr>
        <p:spPr>
          <a:xfrm>
            <a:off x="6169820" y="2090426"/>
            <a:ext cx="1688741" cy="9233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Жылу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желілеріндегі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және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жылу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көздерінен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шығу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кезіндегі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температура мен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қысымның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мониторингі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21798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6" name="Google Shape;478;p43"/>
          <p:cNvSpPr/>
          <p:nvPr/>
        </p:nvSpPr>
        <p:spPr>
          <a:xfrm>
            <a:off x="580682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5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8" name="Google Shape;506;p43"/>
          <p:cNvSpPr txBox="1"/>
          <p:nvPr/>
        </p:nvSpPr>
        <p:spPr>
          <a:xfrm>
            <a:off x="4333440" y="3936287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Шағымдар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мен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өтініштерге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жедел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ден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қою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9" name="Google Shape;506;p43"/>
          <p:cNvSpPr txBox="1"/>
          <p:nvPr/>
        </p:nvSpPr>
        <p:spPr>
          <a:xfrm>
            <a:off x="6169820" y="3936287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Түсіндіру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жұмыстарын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жүргізу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және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қызметтер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туралы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ашық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ақпарат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беру.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812323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4" name="Google Shape;478;p43"/>
          <p:cNvSpPr/>
          <p:nvPr/>
        </p:nvSpPr>
        <p:spPr>
          <a:xfrm>
            <a:off x="971207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3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26" name="Google Shape;506;p43"/>
          <p:cNvSpPr txBox="1"/>
          <p:nvPr/>
        </p:nvSpPr>
        <p:spPr>
          <a:xfrm>
            <a:off x="8235433" y="2111156"/>
            <a:ext cx="1836380" cy="147732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Желілерге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тұрақты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техникалық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қызмет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көрсету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және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жөндеу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Жабдықты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жаңарту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,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тозған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құбырлар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мен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жылу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тасымалдағыштарды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ауыстыру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27" name="Google Shape;506;p43"/>
          <p:cNvSpPr txBox="1"/>
          <p:nvPr/>
        </p:nvSpPr>
        <p:spPr>
          <a:xfrm>
            <a:off x="10071813" y="2156661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Басқару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жүйелерін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автоматтандыру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және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диспетчерлеу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 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812323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2" name="Google Shape;478;p43"/>
          <p:cNvSpPr/>
          <p:nvPr/>
        </p:nvSpPr>
        <p:spPr>
          <a:xfrm>
            <a:off x="971207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4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34" name="Google Shape;506;p43"/>
          <p:cNvSpPr txBox="1"/>
          <p:nvPr/>
        </p:nvSpPr>
        <p:spPr>
          <a:xfrm>
            <a:off x="8235433" y="3888599"/>
            <a:ext cx="1629499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Сумен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және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жылумен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жабдықтау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объектілерінде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жұмыс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істейтін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мамандарды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даярлау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және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сертификаттау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Аттестаттау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35" name="Google Shape;506;p43"/>
          <p:cNvSpPr txBox="1"/>
          <p:nvPr/>
        </p:nvSpPr>
        <p:spPr>
          <a:xfrm>
            <a:off x="10071813" y="3888599"/>
            <a:ext cx="1688741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Мерзімді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біліктілікті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арттыру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ИТЖ,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шеберлер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мен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операторлар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үшін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міндетті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болып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табылады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cxnSp>
        <p:nvCxnSpPr>
          <p:cNvPr id="140" name="Straight Connector 139"/>
          <p:cNvCxnSpPr>
            <a:stCxn id="5" idx="3"/>
            <a:endCxn id="107" idx="1"/>
          </p:cNvCxnSpPr>
          <p:nvPr/>
        </p:nvCxnSpPr>
        <p:spPr>
          <a:xfrm>
            <a:off x="4070349" y="254572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2" name="Straight Connector 141"/>
          <p:cNvCxnSpPr>
            <a:stCxn id="107" idx="3"/>
            <a:endCxn id="123" idx="1"/>
          </p:cNvCxnSpPr>
          <p:nvPr/>
        </p:nvCxnSpPr>
        <p:spPr>
          <a:xfrm>
            <a:off x="7974013" y="254572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4" name="Straight Connector 143"/>
          <p:cNvCxnSpPr>
            <a:stCxn id="131" idx="1"/>
            <a:endCxn id="115" idx="3"/>
          </p:cNvCxnSpPr>
          <p:nvPr/>
        </p:nvCxnSpPr>
        <p:spPr>
          <a:xfrm flipH="1">
            <a:off x="7974013" y="435138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6" name="Straight Connector 145"/>
          <p:cNvCxnSpPr>
            <a:stCxn id="115" idx="1"/>
            <a:endCxn id="98" idx="3"/>
          </p:cNvCxnSpPr>
          <p:nvPr/>
        </p:nvCxnSpPr>
        <p:spPr>
          <a:xfrm flipH="1">
            <a:off x="4070349" y="435138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8" name="Straight Connector 147"/>
          <p:cNvCxnSpPr/>
          <p:nvPr/>
        </p:nvCxnSpPr>
        <p:spPr>
          <a:xfrm>
            <a:off x="11554182" y="3308350"/>
            <a:ext cx="0" cy="280409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sp>
        <p:nvSpPr>
          <p:cNvPr id="48" name="Rectangle 47"/>
          <p:cNvSpPr/>
          <p:nvPr/>
        </p:nvSpPr>
        <p:spPr>
          <a:xfrm>
            <a:off x="0" y="5558844"/>
            <a:ext cx="12192000" cy="691817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Реттелетін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қызметтер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мемлекеттік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органдар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өз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құзыреті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шегінде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белгілеген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сапаға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қойылатын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талаптарды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ескере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отырып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көрсетіледі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Freeform 223"/>
          <p:cNvSpPr>
            <a:spLocks noEditPoints="1"/>
          </p:cNvSpPr>
          <p:nvPr/>
        </p:nvSpPr>
        <p:spPr bwMode="auto">
          <a:xfrm>
            <a:off x="3540549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23"/>
          <p:cNvSpPr>
            <a:spLocks noEditPoints="1"/>
          </p:cNvSpPr>
          <p:nvPr/>
        </p:nvSpPr>
        <p:spPr bwMode="auto">
          <a:xfrm>
            <a:off x="744421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23"/>
          <p:cNvSpPr>
            <a:spLocks noEditPoints="1"/>
          </p:cNvSpPr>
          <p:nvPr/>
        </p:nvSpPr>
        <p:spPr bwMode="auto">
          <a:xfrm>
            <a:off x="1134946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223"/>
          <p:cNvSpPr>
            <a:spLocks noEditPoints="1"/>
          </p:cNvSpPr>
          <p:nvPr/>
        </p:nvSpPr>
        <p:spPr bwMode="auto">
          <a:xfrm>
            <a:off x="3540549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23"/>
          <p:cNvSpPr>
            <a:spLocks noEditPoints="1"/>
          </p:cNvSpPr>
          <p:nvPr/>
        </p:nvSpPr>
        <p:spPr bwMode="auto">
          <a:xfrm>
            <a:off x="7444213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23"/>
          <p:cNvSpPr>
            <a:spLocks noEditPoints="1"/>
          </p:cNvSpPr>
          <p:nvPr/>
        </p:nvSpPr>
        <p:spPr bwMode="auto">
          <a:xfrm>
            <a:off x="11349463" y="486081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70358" y="1149983"/>
            <a:ext cx="776758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err="1"/>
              <a:t>Көрсетілетін</a:t>
            </a:r>
            <a:r>
              <a:rPr lang="ru-RU" sz="1600" dirty="0"/>
              <a:t> </a:t>
            </a:r>
            <a:r>
              <a:rPr lang="ru-RU" sz="1600" dirty="0" err="1"/>
              <a:t>қызметтердің</a:t>
            </a:r>
            <a:r>
              <a:rPr lang="ru-RU" sz="1600" dirty="0"/>
              <a:t> </a:t>
            </a:r>
            <a:r>
              <a:rPr lang="ru-RU" sz="1600" dirty="0" err="1" smtClean="0"/>
              <a:t>сапасын</a:t>
            </a:r>
            <a:r>
              <a:rPr lang="ru-RU" sz="1600" dirty="0" smtClean="0"/>
              <a:t> </a:t>
            </a:r>
            <a:r>
              <a:rPr lang="ru-RU" sz="1600" dirty="0" err="1"/>
              <a:t>қамтамасыз</a:t>
            </a:r>
            <a:r>
              <a:rPr lang="ru-RU" sz="1600" dirty="0"/>
              <a:t> </a:t>
            </a:r>
            <a:r>
              <a:rPr lang="ru-RU" sz="1600" dirty="0" err="1" smtClean="0"/>
              <a:t>ететіндер</a:t>
            </a:r>
            <a:r>
              <a:rPr lang="ru-RU" sz="1600" dirty="0" smtClean="0"/>
              <a:t>: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8611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>
                <a:solidFill>
                  <a:schemeClr val="accent1"/>
                </a:solidFill>
                <a:sym typeface="Open Sans"/>
              </a:rPr>
              <a:t>Нормативтік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талаптарды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сақтау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18502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sym typeface="Open Sans"/>
              </a:rPr>
              <a:t>Сараны </a:t>
            </a:r>
            <a:r>
              <a:rPr lang="ru-RU" sz="1200" dirty="0" err="1" smtClean="0">
                <a:solidFill>
                  <a:schemeClr val="accent1"/>
                </a:solidFill>
                <a:sym typeface="Open Sans"/>
              </a:rPr>
              <a:t>бақылау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9224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err="1">
                <a:solidFill>
                  <a:schemeClr val="accent1"/>
                </a:solidFill>
                <a:sym typeface="Open Sans"/>
              </a:rPr>
              <a:t>Инфрақұрылымның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сенімділігі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мен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жағдайы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44137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err="1">
                <a:solidFill>
                  <a:schemeClr val="accent1"/>
                </a:solidFill>
                <a:sym typeface="Open Sans"/>
              </a:rPr>
              <a:t>Персоналдың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біліктілігі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61611" y="3707531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Тұтынушылармен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жұмыс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5154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Энергияны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үнемдеу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және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ресурс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тиімділігі</a:t>
            </a:r>
            <a:endParaRPr lang="ru-RU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7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ORyl.nSg2QMSGFH9PCF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c06wN.GEd8n7ZgumBB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EqUc1fpQa_hDO3bSv8P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ayRfDUbHSgL2cErPVs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0iuf7468dNCTxmqjAYD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bHigGcq_zUwLE2fEArp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EJCmG12frvm_Byum5rM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BRB8dZzFk0DAa0RQNR.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gn3LbNPykKSLhv8i5G7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yWJvuYha0IBIPsfXfOC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ZzlqVmUt_bjsF.L9pG9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HUpZwI9.JpxbW8p0S6Q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Yd4Mqd8JhgKftcCCk5A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i3mDmYvLN3w.ANikkq2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6EGihn.4LXfXGdwzM4n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34uvehgWB0uXocJzEfZ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xdE4jgfiBZTfXjB5U8W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dEPs9Hp9bZKO8IiXRCZ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1uc4vo7353_9.GhtK6f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OTCfew4SAlNHfT93g5S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VYNZPJS.QEb_617ZS30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V2MeIpVQWcyGkwT_C7a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ew723Tgr7RMg7mGNjlz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jdgfvQNwhh4SOE_1n_k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LWb6iCBvSVbq_L8k7Kc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Ou_t3_W7H.D66WEtkCy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tVLY0rDZdo6Hz9n9dfF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4GgFWNwTAbn7bg9MJQD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Y.Rbxdsz2J_ZjimrSqG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UnSHX4aqZOr9qg651ul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bSbyulMNPSoB2Kb0nCR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6IZAggvefxRxYg4mNU6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8CPwFD3GRzt.5oK2NWl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Version=15.0.0.0, Culture=neutral, PublicKeyToken=71e9bce111e9429c</Assembly>
    <Class>Microsoft.Office.RecordsManagement.Internal.AuditHandler</Class>
    <Data/>
    <Filter/>
  </Receiver>
</spe:Receiver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10" ma:contentTypeDescription="Создание документа." ma:contentTypeScope="" ma:versionID="30c03a8721c12eacc24a4a6a7491c3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9BF692-53D4-4DEC-8282-250BB917088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47B0B24-AEBA-4DFF-94F2-E519378CA232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006531CA-FA80-4FC1-8E6B-983EC72D8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A5EE0E1E-0B15-4740-95FC-5FF232746345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B7BC26CC-B2F1-4088-B519-35393224FB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37662</TotalTime>
  <Words>2134</Words>
  <Application>Microsoft Office PowerPoint</Application>
  <PresentationFormat>Произвольный</PresentationFormat>
  <Paragraphs>555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ERG</vt:lpstr>
      <vt:lpstr>Слайд think-cell</vt:lpstr>
      <vt:lpstr>Презентация PowerPoint</vt:lpstr>
      <vt:lpstr>ЕЭК: Табиғи монополия субъектісі туралы жалпы ақпарат</vt:lpstr>
      <vt:lpstr>ЕЭК: 2024 жылға бекітілген инвестициялық бағдарламаның орындалуы туралы ақпарат</vt:lpstr>
      <vt:lpstr>ЕЭК: 2024 жылғы жылу энергиясын өндіру бойынша бекітілген тарифтік сметаның бап бойынша орындалуы туралы ақпарат</vt:lpstr>
      <vt:lpstr>ЕЭК: 2024 жылғы жылу энергиясын өндіру бойынша бекітілген тарифтік сметаның бап бойынша орындалуы туралы есеп</vt:lpstr>
      <vt:lpstr>ЕЭК: 2024 жылғы реттелетін қызметтердің сапасы мен сенімділігі көрсеткіштерінің сақталуы және қызмет тиімділігінің көрсеткіштеріне қол жеткізу туралы ақпарат</vt:lpstr>
      <vt:lpstr>ЕЭК: 2024 жылғы негізгі қаржы-экономикалық көрсеткіштер және жылу энергиясын өндіру бойынша көрсетілген қызметтердің көлемі туралы аза 2024 год</vt:lpstr>
      <vt:lpstr>ЕЭК: Реттеліп көрсетілетін қызметтерді тұтынушылармен жүргізілетін жұмыс туралы ақпарат</vt:lpstr>
      <vt:lpstr>Көрсетілетін реттелетін қызметтердің сапасы туралы ақпарат</vt:lpstr>
      <vt:lpstr> ЕЭК: Қызмет перспективалары (даму жоспарлары), оның ішінде тарифтердің ықтимал өзгерістері                                                </vt:lpstr>
      <vt:lpstr>Көрсетілетін қызмет туралы ақпарат – тарату желілері бойынша су беру (қуаты аз)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Donchenko</dc:creator>
  <cp:lastModifiedBy>Айжан</cp:lastModifiedBy>
  <cp:revision>1392</cp:revision>
  <cp:lastPrinted>2024-04-24T05:02:58Z</cp:lastPrinted>
  <dcterms:created xsi:type="dcterms:W3CDTF">2017-11-25T12:09:27Z</dcterms:created>
  <dcterms:modified xsi:type="dcterms:W3CDTF">2025-04-16T08:52:36Z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